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Lst>
  <p:sldSz cy="6858000" cx="12192000"/>
  <p:notesSz cx="6858000" cy="9144000"/>
  <p:embeddedFontLst>
    <p:embeddedFont>
      <p:font typeface="Lexend Medium"/>
      <p:regular r:id="rId26"/>
      <p:bold r:id="rId27"/>
    </p:embeddedFont>
    <p:embeddedFont>
      <p:font typeface="Arial Black"/>
      <p:regular r:id="rId28"/>
    </p:embeddedFont>
    <p:embeddedFont>
      <p:font typeface="Lexend"/>
      <p:regular r:id="rId29"/>
      <p:bold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1" roundtripDataSignature="AMtx7mgxxqNAd03+5gsEL2ZKitbvLJm43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LexendMedium-regular.fntdata"/><Relationship Id="rId25" Type="http://schemas.openxmlformats.org/officeDocument/2006/relationships/slide" Target="slides/slide21.xml"/><Relationship Id="rId28" Type="http://schemas.openxmlformats.org/officeDocument/2006/relationships/font" Target="fonts/ArialBlack-regular.fntdata"/><Relationship Id="rId27" Type="http://schemas.openxmlformats.org/officeDocument/2006/relationships/font" Target="fonts/LexendMedium-bold.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Lexend-regular.fntdata"/><Relationship Id="rId7" Type="http://schemas.openxmlformats.org/officeDocument/2006/relationships/slide" Target="slides/slide3.xml"/><Relationship Id="rId8" Type="http://schemas.openxmlformats.org/officeDocument/2006/relationships/slide" Target="slides/slide4.xml"/><Relationship Id="rId31" Type="http://customschemas.google.com/relationships/presentationmetadata" Target="metadata"/><Relationship Id="rId30" Type="http://schemas.openxmlformats.org/officeDocument/2006/relationships/font" Target="fonts/Lexend-bold.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ro-RO"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Arial"/>
              <a:buNone/>
            </a:pPr>
            <a:r>
              <a:t/>
            </a:r>
            <a:endParaRPr sz="1200">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9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6" name="Google Shape;156;p9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sz="1200">
              <a:solidFill>
                <a:schemeClr val="dk1"/>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9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3" name="Google Shape;163;p9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sz="1200">
              <a:solidFill>
                <a:schemeClr val="dk1"/>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9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0" name="Google Shape;170;p9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sz="1200">
              <a:solidFill>
                <a:schemeClr val="dk1"/>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9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7" name="Google Shape;177;p9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sz="1200">
              <a:solidFill>
                <a:schemeClr val="dk1"/>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9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4" name="Google Shape;184;p9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sz="1200">
              <a:solidFill>
                <a:schemeClr val="dk1"/>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9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1" name="Google Shape;191;p9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sz="1200">
              <a:solidFill>
                <a:schemeClr val="dk1"/>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9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8" name="Google Shape;198;p9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sz="1200">
              <a:solidFill>
                <a:schemeClr val="dk1"/>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9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5" name="Google Shape;205;p9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sz="1200">
              <a:solidFill>
                <a:schemeClr val="dk1"/>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9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2" name="Google Shape;212;p9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sz="1200">
              <a:solidFill>
                <a:schemeClr val="dk1"/>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0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9" name="Google Shape;219;p10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sz="1200">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2" name="Google Shape;102;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sz="1200">
              <a:solidFill>
                <a:schemeClr val="dk1"/>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10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6" name="Google Shape;226;p10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sz="1200">
              <a:solidFill>
                <a:schemeClr val="dk1"/>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10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3" name="Google Shape;233;p10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Arial"/>
              <a:buNone/>
            </a:pPr>
            <a:r>
              <a:t/>
            </a:r>
            <a:endParaRPr sz="1200">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9" name="Google Shape;109;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sz="1200">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8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6" name="Google Shape;116;p8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sz="1200">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2" name="Google Shape;122;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sz="1200">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8" name="Google Shape;128;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sz="1200">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8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5" name="Google Shape;135;p8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sz="1200">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8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2" name="Google Shape;142;p8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sz="1200">
              <a:solidFill>
                <a:schemeClr val="dk1"/>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9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9" name="Google Shape;149;p9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sz="1200">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8.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p:cSld name="Blank ">
    <p:spTree>
      <p:nvGrpSpPr>
        <p:cNvPr id="15" name="Shape 15"/>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8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84"/>
          <p:cNvSpPr/>
          <p:nvPr>
            <p:ph idx="2" type="pic"/>
          </p:nvPr>
        </p:nvSpPr>
        <p:spPr>
          <a:xfrm>
            <a:off x="5183188" y="987425"/>
            <a:ext cx="6172200" cy="4873625"/>
          </a:xfrm>
          <a:prstGeom prst="rect">
            <a:avLst/>
          </a:prstGeom>
          <a:noFill/>
          <a:ln>
            <a:noFill/>
          </a:ln>
        </p:spPr>
      </p:sp>
      <p:sp>
        <p:nvSpPr>
          <p:cNvPr id="68" name="Google Shape;68;p84"/>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8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8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8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ro-RO"/>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8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85"/>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8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8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8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ro-RO"/>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86"/>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86"/>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8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8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8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ro-RO"/>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76"/>
          <p:cNvSpPr txBox="1"/>
          <p:nvPr>
            <p:ph type="title"/>
          </p:nvPr>
        </p:nvSpPr>
        <p:spPr>
          <a:xfrm>
            <a:off x="1552792" y="464943"/>
            <a:ext cx="9758000" cy="763600"/>
          </a:xfrm>
          <a:prstGeom prst="rect">
            <a:avLst/>
          </a:prstGeom>
          <a:noFill/>
          <a:ln>
            <a:noFill/>
          </a:ln>
        </p:spPr>
        <p:txBody>
          <a:bodyPr anchorCtr="0" anchor="t" bIns="94750" lIns="94750" spcFirstLastPara="1" rIns="94750" wrap="square" tIns="94750">
            <a:noAutofit/>
          </a:bodyPr>
          <a:lstStyle>
            <a:lvl1pPr lvl="0" algn="l">
              <a:lnSpc>
                <a:spcPct val="100000"/>
              </a:lnSpc>
              <a:spcBef>
                <a:spcPts val="0"/>
              </a:spcBef>
              <a:spcAft>
                <a:spcPts val="0"/>
              </a:spcAft>
              <a:buClr>
                <a:schemeClr val="accent2"/>
              </a:buClr>
              <a:buSzPts val="3600"/>
              <a:buFont typeface="Lexend Medium"/>
              <a:buNone/>
              <a:defRPr sz="3600">
                <a:solidFill>
                  <a:schemeClr val="accent2"/>
                </a:solidFill>
                <a:latin typeface="Lexend Medium"/>
                <a:ea typeface="Lexend Medium"/>
                <a:cs typeface="Lexend Medium"/>
                <a:sym typeface="Lexend Medium"/>
              </a:defRPr>
            </a:lvl1pPr>
            <a:lvl2pPr lvl="1" algn="l">
              <a:lnSpc>
                <a:spcPct val="100000"/>
              </a:lnSpc>
              <a:spcBef>
                <a:spcPts val="0"/>
              </a:spcBef>
              <a:spcAft>
                <a:spcPts val="0"/>
              </a:spcAft>
              <a:buSzPts val="2900"/>
              <a:buNone/>
              <a:defRPr/>
            </a:lvl2pPr>
            <a:lvl3pPr lvl="2" algn="l">
              <a:lnSpc>
                <a:spcPct val="100000"/>
              </a:lnSpc>
              <a:spcBef>
                <a:spcPts val="0"/>
              </a:spcBef>
              <a:spcAft>
                <a:spcPts val="0"/>
              </a:spcAft>
              <a:buSzPts val="2900"/>
              <a:buNone/>
              <a:defRPr/>
            </a:lvl3pPr>
            <a:lvl4pPr lvl="3" algn="l">
              <a:lnSpc>
                <a:spcPct val="100000"/>
              </a:lnSpc>
              <a:spcBef>
                <a:spcPts val="0"/>
              </a:spcBef>
              <a:spcAft>
                <a:spcPts val="0"/>
              </a:spcAft>
              <a:buSzPts val="2900"/>
              <a:buNone/>
              <a:defRPr/>
            </a:lvl4pPr>
            <a:lvl5pPr lvl="4" algn="l">
              <a:lnSpc>
                <a:spcPct val="100000"/>
              </a:lnSpc>
              <a:spcBef>
                <a:spcPts val="0"/>
              </a:spcBef>
              <a:spcAft>
                <a:spcPts val="0"/>
              </a:spcAft>
              <a:buSzPts val="2900"/>
              <a:buNone/>
              <a:defRPr/>
            </a:lvl5pPr>
            <a:lvl6pPr lvl="5" algn="l">
              <a:lnSpc>
                <a:spcPct val="100000"/>
              </a:lnSpc>
              <a:spcBef>
                <a:spcPts val="0"/>
              </a:spcBef>
              <a:spcAft>
                <a:spcPts val="0"/>
              </a:spcAft>
              <a:buSzPts val="2900"/>
              <a:buNone/>
              <a:defRPr/>
            </a:lvl6pPr>
            <a:lvl7pPr lvl="6" algn="l">
              <a:lnSpc>
                <a:spcPct val="100000"/>
              </a:lnSpc>
              <a:spcBef>
                <a:spcPts val="0"/>
              </a:spcBef>
              <a:spcAft>
                <a:spcPts val="0"/>
              </a:spcAft>
              <a:buSzPts val="2900"/>
              <a:buNone/>
              <a:defRPr/>
            </a:lvl7pPr>
            <a:lvl8pPr lvl="7" algn="l">
              <a:lnSpc>
                <a:spcPct val="100000"/>
              </a:lnSpc>
              <a:spcBef>
                <a:spcPts val="0"/>
              </a:spcBef>
              <a:spcAft>
                <a:spcPts val="0"/>
              </a:spcAft>
              <a:buSzPts val="2900"/>
              <a:buNone/>
              <a:defRPr/>
            </a:lvl8pPr>
            <a:lvl9pPr lvl="8" algn="l">
              <a:lnSpc>
                <a:spcPct val="100000"/>
              </a:lnSpc>
              <a:spcBef>
                <a:spcPts val="0"/>
              </a:spcBef>
              <a:spcAft>
                <a:spcPts val="0"/>
              </a:spcAft>
              <a:buSzPts val="2900"/>
              <a:buNone/>
              <a:defRPr/>
            </a:lvl9pPr>
          </a:lstStyle>
          <a:p/>
        </p:txBody>
      </p:sp>
      <p:sp>
        <p:nvSpPr>
          <p:cNvPr id="18" name="Google Shape;18;p76"/>
          <p:cNvSpPr txBox="1"/>
          <p:nvPr>
            <p:ph idx="1" type="body"/>
          </p:nvPr>
        </p:nvSpPr>
        <p:spPr>
          <a:xfrm>
            <a:off x="960000" y="1536633"/>
            <a:ext cx="10272000" cy="697600"/>
          </a:xfrm>
          <a:prstGeom prst="rect">
            <a:avLst/>
          </a:prstGeom>
          <a:noFill/>
          <a:ln>
            <a:noFill/>
          </a:ln>
        </p:spPr>
        <p:txBody>
          <a:bodyPr anchorCtr="0" anchor="t" bIns="94750" lIns="94750" spcFirstLastPara="1" rIns="94750" wrap="square" tIns="94750">
            <a:noAutofit/>
          </a:bodyPr>
          <a:lstStyle>
            <a:lvl1pPr indent="-361950" lvl="0" marL="457200" algn="l">
              <a:lnSpc>
                <a:spcPct val="100000"/>
              </a:lnSpc>
              <a:spcBef>
                <a:spcPts val="0"/>
              </a:spcBef>
              <a:spcAft>
                <a:spcPts val="0"/>
              </a:spcAft>
              <a:buClr>
                <a:srgbClr val="445D73"/>
              </a:buClr>
              <a:buSzPts val="2100"/>
              <a:buFont typeface="Calibri"/>
              <a:buAutoNum type="alphaUcPeriod"/>
              <a:defRPr sz="2135">
                <a:solidFill>
                  <a:srgbClr val="445D73"/>
                </a:solidFill>
              </a:defRPr>
            </a:lvl1pPr>
            <a:lvl2pPr indent="-361950" lvl="1" marL="914400" algn="l">
              <a:lnSpc>
                <a:spcPct val="100000"/>
              </a:lnSpc>
              <a:spcBef>
                <a:spcPts val="0"/>
              </a:spcBef>
              <a:spcAft>
                <a:spcPts val="0"/>
              </a:spcAft>
              <a:buClr>
                <a:srgbClr val="445D73"/>
              </a:buClr>
              <a:buSzPts val="2100"/>
              <a:buFont typeface="Calibri"/>
              <a:buAutoNum type="alphaLcPeriod"/>
              <a:defRPr sz="2135">
                <a:solidFill>
                  <a:srgbClr val="445D73"/>
                </a:solidFill>
              </a:defRPr>
            </a:lvl2pPr>
            <a:lvl3pPr indent="-361950" lvl="2" marL="1371600" algn="l">
              <a:lnSpc>
                <a:spcPct val="100000"/>
              </a:lnSpc>
              <a:spcBef>
                <a:spcPts val="0"/>
              </a:spcBef>
              <a:spcAft>
                <a:spcPts val="0"/>
              </a:spcAft>
              <a:buClr>
                <a:srgbClr val="445D73"/>
              </a:buClr>
              <a:buSzPts val="2100"/>
              <a:buFont typeface="Calibri"/>
              <a:buAutoNum type="romanLcPeriod"/>
              <a:defRPr sz="2135">
                <a:solidFill>
                  <a:srgbClr val="445D73"/>
                </a:solidFill>
              </a:defRPr>
            </a:lvl3pPr>
            <a:lvl4pPr indent="-330200" lvl="3" marL="1828800" algn="l">
              <a:lnSpc>
                <a:spcPct val="100000"/>
              </a:lnSpc>
              <a:spcBef>
                <a:spcPts val="0"/>
              </a:spcBef>
              <a:spcAft>
                <a:spcPts val="0"/>
              </a:spcAft>
              <a:buClr>
                <a:srgbClr val="445D73"/>
              </a:buClr>
              <a:buSzPts val="1600"/>
              <a:buAutoNum type="arabicPeriod"/>
              <a:defRPr sz="2135">
                <a:solidFill>
                  <a:srgbClr val="445D73"/>
                </a:solidFill>
              </a:defRPr>
            </a:lvl4pPr>
            <a:lvl5pPr indent="-330200" lvl="4" marL="2286000" algn="l">
              <a:lnSpc>
                <a:spcPct val="100000"/>
              </a:lnSpc>
              <a:spcBef>
                <a:spcPts val="0"/>
              </a:spcBef>
              <a:spcAft>
                <a:spcPts val="0"/>
              </a:spcAft>
              <a:buClr>
                <a:srgbClr val="445D73"/>
              </a:buClr>
              <a:buSzPts val="1600"/>
              <a:buAutoNum type="alphaLcPeriod"/>
              <a:defRPr sz="2135">
                <a:solidFill>
                  <a:srgbClr val="445D73"/>
                </a:solidFill>
              </a:defRPr>
            </a:lvl5pPr>
            <a:lvl6pPr indent="-330200" lvl="5" marL="2743200" algn="l">
              <a:lnSpc>
                <a:spcPct val="100000"/>
              </a:lnSpc>
              <a:spcBef>
                <a:spcPts val="0"/>
              </a:spcBef>
              <a:spcAft>
                <a:spcPts val="0"/>
              </a:spcAft>
              <a:buClr>
                <a:srgbClr val="445D73"/>
              </a:buClr>
              <a:buSzPts val="1600"/>
              <a:buAutoNum type="romanLcPeriod"/>
              <a:defRPr sz="2135">
                <a:solidFill>
                  <a:srgbClr val="445D73"/>
                </a:solidFill>
              </a:defRPr>
            </a:lvl6pPr>
            <a:lvl7pPr indent="-330200" lvl="6" marL="3200400" algn="l">
              <a:lnSpc>
                <a:spcPct val="100000"/>
              </a:lnSpc>
              <a:spcBef>
                <a:spcPts val="0"/>
              </a:spcBef>
              <a:spcAft>
                <a:spcPts val="0"/>
              </a:spcAft>
              <a:buClr>
                <a:srgbClr val="445D73"/>
              </a:buClr>
              <a:buSzPts val="1600"/>
              <a:buAutoNum type="arabicPeriod"/>
              <a:defRPr sz="2135">
                <a:solidFill>
                  <a:srgbClr val="445D73"/>
                </a:solidFill>
              </a:defRPr>
            </a:lvl7pPr>
            <a:lvl8pPr indent="-330200" lvl="7" marL="3657600" algn="l">
              <a:lnSpc>
                <a:spcPct val="100000"/>
              </a:lnSpc>
              <a:spcBef>
                <a:spcPts val="0"/>
              </a:spcBef>
              <a:spcAft>
                <a:spcPts val="0"/>
              </a:spcAft>
              <a:buClr>
                <a:srgbClr val="445D73"/>
              </a:buClr>
              <a:buSzPts val="1600"/>
              <a:buAutoNum type="alphaLcPeriod"/>
              <a:defRPr sz="2135">
                <a:solidFill>
                  <a:srgbClr val="445D73"/>
                </a:solidFill>
              </a:defRPr>
            </a:lvl8pPr>
            <a:lvl9pPr indent="-330200" lvl="8" marL="4114800" algn="l">
              <a:lnSpc>
                <a:spcPct val="100000"/>
              </a:lnSpc>
              <a:spcBef>
                <a:spcPts val="0"/>
              </a:spcBef>
              <a:spcAft>
                <a:spcPts val="0"/>
              </a:spcAft>
              <a:buClr>
                <a:srgbClr val="445D73"/>
              </a:buClr>
              <a:buSzPts val="1600"/>
              <a:buAutoNum type="romanLcPeriod"/>
              <a:defRPr sz="2135">
                <a:solidFill>
                  <a:srgbClr val="445D73"/>
                </a:solidFill>
              </a:defRPr>
            </a:lvl9pPr>
          </a:lstStyle>
          <a:p/>
        </p:txBody>
      </p:sp>
      <p:pic>
        <p:nvPicPr>
          <p:cNvPr id="19" name="Google Shape;19;p76"/>
          <p:cNvPicPr preferRelativeResize="0"/>
          <p:nvPr/>
        </p:nvPicPr>
        <p:blipFill rotWithShape="1">
          <a:blip r:embed="rId2">
            <a:alphaModFix/>
          </a:blip>
          <a:srcRect b="0" l="2722" r="2731" t="0"/>
          <a:stretch/>
        </p:blipFill>
        <p:spPr>
          <a:xfrm>
            <a:off x="10391189" y="6240464"/>
            <a:ext cx="1306324" cy="308304"/>
          </a:xfrm>
          <a:prstGeom prst="rect">
            <a:avLst/>
          </a:prstGeom>
          <a:noFill/>
          <a:ln>
            <a:noFill/>
          </a:ln>
        </p:spPr>
      </p:pic>
      <p:pic>
        <p:nvPicPr>
          <p:cNvPr id="20" name="Google Shape;20;p76"/>
          <p:cNvPicPr preferRelativeResize="0"/>
          <p:nvPr/>
        </p:nvPicPr>
        <p:blipFill rotWithShape="1">
          <a:blip r:embed="rId3">
            <a:alphaModFix/>
          </a:blip>
          <a:srcRect b="2380" l="0" r="0" t="2380"/>
          <a:stretch/>
        </p:blipFill>
        <p:spPr>
          <a:xfrm>
            <a:off x="494865" y="399001"/>
            <a:ext cx="801617" cy="763465"/>
          </a:xfrm>
          <a:prstGeom prst="rect">
            <a:avLst/>
          </a:prstGeom>
          <a:noFill/>
          <a:ln cap="flat" cmpd="sng" w="9525">
            <a:solidFill>
              <a:srgbClr val="FF9900"/>
            </a:solidFill>
            <a:prstDash val="solid"/>
            <a:round/>
            <a:headEnd len="sm" w="sm" type="none"/>
            <a:tailEnd len="sm" w="sm" type="none"/>
          </a:ln>
          <a:effectLst>
            <a:outerShdw rotWithShape="0" algn="bl" dir="3180000" dist="76200">
              <a:srgbClr val="FF9900"/>
            </a:outerShdw>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 name="Shape 21"/>
        <p:cNvGrpSpPr/>
        <p:nvPr/>
      </p:nvGrpSpPr>
      <p:grpSpPr>
        <a:xfrm>
          <a:off x="0" y="0"/>
          <a:ext cx="0" cy="0"/>
          <a:chOff x="0" y="0"/>
          <a:chExt cx="0" cy="0"/>
        </a:xfrm>
      </p:grpSpPr>
      <p:sp>
        <p:nvSpPr>
          <p:cNvPr id="22" name="Google Shape;22;p7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7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4" name="Google Shape;24;p7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7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7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ro-RO"/>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7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7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7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7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7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ro-RO"/>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7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7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7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7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7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7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ro-RO"/>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8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8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8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8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8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8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8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8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ro-RO"/>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8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8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8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ro-RO"/>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8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8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8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ro-RO"/>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8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83"/>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83"/>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8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8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8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ro-RO"/>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7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accent2"/>
              </a:buClr>
              <a:buSzPts val="4400"/>
              <a:buFont typeface="Lexend Medium"/>
              <a:buNone/>
              <a:defRPr b="0" i="0" sz="4400" u="none" cap="none" strike="noStrike">
                <a:solidFill>
                  <a:schemeClr val="accent2"/>
                </a:solidFill>
                <a:latin typeface="Lexend Medium"/>
                <a:ea typeface="Lexend Medium"/>
                <a:cs typeface="Lexend Medium"/>
                <a:sym typeface="Lexend Medium"/>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7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61950" lvl="0" marL="457200" marR="0" rtl="0" algn="l">
              <a:lnSpc>
                <a:spcPct val="100000"/>
              </a:lnSpc>
              <a:spcBef>
                <a:spcPts val="1000"/>
              </a:spcBef>
              <a:spcAft>
                <a:spcPts val="0"/>
              </a:spcAft>
              <a:buClr>
                <a:srgbClr val="445D73"/>
              </a:buClr>
              <a:buSzPts val="2100"/>
              <a:buFont typeface="Arial"/>
              <a:buChar char="•"/>
              <a:defRPr b="0" i="0" sz="2100" u="none" cap="none" strike="noStrike">
                <a:solidFill>
                  <a:srgbClr val="445D73"/>
                </a:solidFill>
                <a:latin typeface="Calibri"/>
                <a:ea typeface="Calibri"/>
                <a:cs typeface="Calibri"/>
                <a:sym typeface="Calibri"/>
              </a:defRPr>
            </a:lvl1pPr>
            <a:lvl2pPr indent="-361950" lvl="1" marL="914400" marR="0" rtl="0" algn="l">
              <a:lnSpc>
                <a:spcPct val="100000"/>
              </a:lnSpc>
              <a:spcBef>
                <a:spcPts val="500"/>
              </a:spcBef>
              <a:spcAft>
                <a:spcPts val="0"/>
              </a:spcAft>
              <a:buClr>
                <a:srgbClr val="445D73"/>
              </a:buClr>
              <a:buSzPts val="2100"/>
              <a:buFont typeface="Arial"/>
              <a:buChar char="•"/>
              <a:defRPr b="0" i="0" sz="2100" u="none" cap="none" strike="noStrike">
                <a:solidFill>
                  <a:srgbClr val="445D73"/>
                </a:solidFill>
                <a:latin typeface="Calibri"/>
                <a:ea typeface="Calibri"/>
                <a:cs typeface="Calibri"/>
                <a:sym typeface="Calibri"/>
              </a:defRPr>
            </a:lvl2pPr>
            <a:lvl3pPr indent="-361950" lvl="2" marL="1371600" marR="0" rtl="0" algn="l">
              <a:lnSpc>
                <a:spcPct val="100000"/>
              </a:lnSpc>
              <a:spcBef>
                <a:spcPts val="500"/>
              </a:spcBef>
              <a:spcAft>
                <a:spcPts val="0"/>
              </a:spcAft>
              <a:buClr>
                <a:srgbClr val="445D73"/>
              </a:buClr>
              <a:buSzPts val="2100"/>
              <a:buFont typeface="Arial"/>
              <a:buChar char="•"/>
              <a:defRPr b="0" i="0" sz="2100" u="none" cap="none" strike="noStrike">
                <a:solidFill>
                  <a:srgbClr val="445D73"/>
                </a:solidFill>
                <a:latin typeface="Calibri"/>
                <a:ea typeface="Calibri"/>
                <a:cs typeface="Calibri"/>
                <a:sym typeface="Calibri"/>
              </a:defRPr>
            </a:lvl3pPr>
            <a:lvl4pPr indent="-361950" lvl="3" marL="1828800" marR="0" rtl="0" algn="l">
              <a:lnSpc>
                <a:spcPct val="100000"/>
              </a:lnSpc>
              <a:spcBef>
                <a:spcPts val="500"/>
              </a:spcBef>
              <a:spcAft>
                <a:spcPts val="0"/>
              </a:spcAft>
              <a:buClr>
                <a:srgbClr val="445D73"/>
              </a:buClr>
              <a:buSzPts val="2100"/>
              <a:buFont typeface="Arial"/>
              <a:buChar char="•"/>
              <a:defRPr b="0" i="0" sz="2100" u="none" cap="none" strike="noStrike">
                <a:solidFill>
                  <a:srgbClr val="445D73"/>
                </a:solidFill>
                <a:latin typeface="Calibri"/>
                <a:ea typeface="Calibri"/>
                <a:cs typeface="Calibri"/>
                <a:sym typeface="Calibri"/>
              </a:defRPr>
            </a:lvl4pPr>
            <a:lvl5pPr indent="-361950" lvl="4" marL="2286000" marR="0" rtl="0" algn="l">
              <a:lnSpc>
                <a:spcPct val="100000"/>
              </a:lnSpc>
              <a:spcBef>
                <a:spcPts val="500"/>
              </a:spcBef>
              <a:spcAft>
                <a:spcPts val="0"/>
              </a:spcAft>
              <a:buClr>
                <a:srgbClr val="445D73"/>
              </a:buClr>
              <a:buSzPts val="2100"/>
              <a:buFont typeface="Arial"/>
              <a:buChar char="•"/>
              <a:defRPr b="0" i="0" sz="2100" u="none" cap="none" strike="noStrike">
                <a:solidFill>
                  <a:srgbClr val="445D73"/>
                </a:solidFill>
                <a:latin typeface="Calibri"/>
                <a:ea typeface="Calibri"/>
                <a:cs typeface="Calibri"/>
                <a:sym typeface="Calibri"/>
              </a:defRPr>
            </a:lvl5pPr>
            <a:lvl6pPr indent="-361950" lvl="5" marL="2743200" marR="0" rtl="0" algn="l">
              <a:lnSpc>
                <a:spcPct val="100000"/>
              </a:lnSpc>
              <a:spcBef>
                <a:spcPts val="500"/>
              </a:spcBef>
              <a:spcAft>
                <a:spcPts val="0"/>
              </a:spcAft>
              <a:buClr>
                <a:srgbClr val="445D73"/>
              </a:buClr>
              <a:buSzPts val="2100"/>
              <a:buFont typeface="Arial"/>
              <a:buChar char="•"/>
              <a:defRPr b="0" i="0" sz="2100" u="none" cap="none" strike="noStrike">
                <a:solidFill>
                  <a:srgbClr val="445D73"/>
                </a:solidFill>
                <a:latin typeface="Calibri"/>
                <a:ea typeface="Calibri"/>
                <a:cs typeface="Calibri"/>
                <a:sym typeface="Calibri"/>
              </a:defRPr>
            </a:lvl6pPr>
            <a:lvl7pPr indent="-361950" lvl="6" marL="3200400" marR="0" rtl="0" algn="l">
              <a:lnSpc>
                <a:spcPct val="100000"/>
              </a:lnSpc>
              <a:spcBef>
                <a:spcPts val="500"/>
              </a:spcBef>
              <a:spcAft>
                <a:spcPts val="0"/>
              </a:spcAft>
              <a:buClr>
                <a:srgbClr val="445D73"/>
              </a:buClr>
              <a:buSzPts val="2100"/>
              <a:buFont typeface="Arial"/>
              <a:buChar char="•"/>
              <a:defRPr b="0" i="0" sz="2100" u="none" cap="none" strike="noStrike">
                <a:solidFill>
                  <a:srgbClr val="445D73"/>
                </a:solidFill>
                <a:latin typeface="Calibri"/>
                <a:ea typeface="Calibri"/>
                <a:cs typeface="Calibri"/>
                <a:sym typeface="Calibri"/>
              </a:defRPr>
            </a:lvl7pPr>
            <a:lvl8pPr indent="-361950" lvl="7" marL="3657600" marR="0" rtl="0" algn="l">
              <a:lnSpc>
                <a:spcPct val="100000"/>
              </a:lnSpc>
              <a:spcBef>
                <a:spcPts val="500"/>
              </a:spcBef>
              <a:spcAft>
                <a:spcPts val="0"/>
              </a:spcAft>
              <a:buClr>
                <a:srgbClr val="445D73"/>
              </a:buClr>
              <a:buSzPts val="2100"/>
              <a:buFont typeface="Arial"/>
              <a:buChar char="•"/>
              <a:defRPr b="0" i="0" sz="2100" u="none" cap="none" strike="noStrike">
                <a:solidFill>
                  <a:srgbClr val="445D73"/>
                </a:solidFill>
                <a:latin typeface="Calibri"/>
                <a:ea typeface="Calibri"/>
                <a:cs typeface="Calibri"/>
                <a:sym typeface="Calibri"/>
              </a:defRPr>
            </a:lvl8pPr>
            <a:lvl9pPr indent="-361950" lvl="8" marL="4114800" marR="0" rtl="0" algn="l">
              <a:lnSpc>
                <a:spcPct val="100000"/>
              </a:lnSpc>
              <a:spcBef>
                <a:spcPts val="500"/>
              </a:spcBef>
              <a:spcAft>
                <a:spcPts val="0"/>
              </a:spcAft>
              <a:buClr>
                <a:srgbClr val="445D73"/>
              </a:buClr>
              <a:buSzPts val="2100"/>
              <a:buFont typeface="Arial"/>
              <a:buChar char="•"/>
              <a:defRPr b="0" i="0" sz="2100" u="none" cap="none" strike="noStrike">
                <a:solidFill>
                  <a:srgbClr val="445D73"/>
                </a:solidFill>
                <a:latin typeface="Calibri"/>
                <a:ea typeface="Calibri"/>
                <a:cs typeface="Calibri"/>
                <a:sym typeface="Calibri"/>
              </a:defRPr>
            </a:lvl9pPr>
          </a:lstStyle>
          <a:p/>
        </p:txBody>
      </p:sp>
      <p:sp>
        <p:nvSpPr>
          <p:cNvPr id="12" name="Google Shape;12;p7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7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7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ro-RO"/>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15.png"/><Relationship Id="rId9" Type="http://schemas.openxmlformats.org/officeDocument/2006/relationships/image" Target="../media/image12.png"/><Relationship Id="rId5" Type="http://schemas.openxmlformats.org/officeDocument/2006/relationships/image" Target="../media/image4.png"/><Relationship Id="rId6" Type="http://schemas.openxmlformats.org/officeDocument/2006/relationships/image" Target="../media/image2.png"/><Relationship Id="rId7" Type="http://schemas.openxmlformats.org/officeDocument/2006/relationships/image" Target="../media/image5.png"/><Relationship Id="rId8" Type="http://schemas.openxmlformats.org/officeDocument/2006/relationships/image" Target="../media/image1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jpg"/><Relationship Id="rId4" Type="http://schemas.openxmlformats.org/officeDocument/2006/relationships/image" Target="../media/image15.png"/><Relationship Id="rId9" Type="http://schemas.openxmlformats.org/officeDocument/2006/relationships/image" Target="../media/image12.png"/><Relationship Id="rId5" Type="http://schemas.openxmlformats.org/officeDocument/2006/relationships/image" Target="../media/image4.png"/><Relationship Id="rId6" Type="http://schemas.openxmlformats.org/officeDocument/2006/relationships/image" Target="../media/image2.png"/><Relationship Id="rId7" Type="http://schemas.openxmlformats.org/officeDocument/2006/relationships/image" Target="../media/image5.png"/><Relationship Id="rId8"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pic>
        <p:nvPicPr>
          <p:cNvPr id="88" name="Google Shape;88;p1"/>
          <p:cNvPicPr preferRelativeResize="0"/>
          <p:nvPr/>
        </p:nvPicPr>
        <p:blipFill rotWithShape="1">
          <a:blip r:embed="rId3">
            <a:alphaModFix/>
          </a:blip>
          <a:srcRect b="2380" l="0" r="0" t="2380"/>
          <a:stretch/>
        </p:blipFill>
        <p:spPr>
          <a:xfrm>
            <a:off x="4953701" y="99480"/>
            <a:ext cx="2701300" cy="2572709"/>
          </a:xfrm>
          <a:prstGeom prst="rect">
            <a:avLst/>
          </a:prstGeom>
          <a:noFill/>
          <a:ln>
            <a:noFill/>
          </a:ln>
        </p:spPr>
      </p:pic>
      <p:sp>
        <p:nvSpPr>
          <p:cNvPr id="89" name="Google Shape;89;p1"/>
          <p:cNvSpPr/>
          <p:nvPr/>
        </p:nvSpPr>
        <p:spPr>
          <a:xfrm>
            <a:off x="5272000" y="4856352"/>
            <a:ext cx="6778400" cy="813200"/>
          </a:xfrm>
          <a:prstGeom prst="rect">
            <a:avLst/>
          </a:prstGeom>
          <a:solidFill>
            <a:srgbClr val="FF9900"/>
          </a:solidFill>
          <a:ln>
            <a:noFill/>
          </a:ln>
        </p:spPr>
        <p:txBody>
          <a:bodyPr anchorCtr="0" anchor="ctr" bIns="126325" lIns="126325" spcFirstLastPara="1" rIns="126325" wrap="square" tIns="126325">
            <a:noAutofit/>
          </a:bodyPr>
          <a:lstStyle/>
          <a:p>
            <a:pPr indent="0" lvl="0" marL="0" marR="0" rtl="0" algn="ctr">
              <a:lnSpc>
                <a:spcPct val="100000"/>
              </a:lnSpc>
              <a:spcBef>
                <a:spcPts val="0"/>
              </a:spcBef>
              <a:spcAft>
                <a:spcPts val="0"/>
              </a:spcAft>
              <a:buClr>
                <a:srgbClr val="000000"/>
              </a:buClr>
              <a:buSzPts val="2135"/>
              <a:buFont typeface="Arial"/>
              <a:buNone/>
            </a:pPr>
            <a:r>
              <a:rPr b="1" i="0" lang="ro-RO" sz="2135" u="none" cap="none" strike="noStrike">
                <a:solidFill>
                  <a:srgbClr val="FEFEFE"/>
                </a:solidFill>
                <a:latin typeface="Arial"/>
                <a:ea typeface="Arial"/>
                <a:cs typeface="Arial"/>
                <a:sym typeface="Arial"/>
              </a:rPr>
              <a:t>Project no: 2022-1-RO01-KA220-VET-000085029</a:t>
            </a:r>
            <a:endParaRPr b="1" i="0" sz="2135" u="none" cap="none" strike="noStrike">
              <a:solidFill>
                <a:srgbClr val="FF9900"/>
              </a:solidFill>
              <a:latin typeface="Arial"/>
              <a:ea typeface="Arial"/>
              <a:cs typeface="Arial"/>
              <a:sym typeface="Arial"/>
            </a:endParaRPr>
          </a:p>
        </p:txBody>
      </p:sp>
      <p:pic>
        <p:nvPicPr>
          <p:cNvPr id="90" name="Google Shape;90;p1"/>
          <p:cNvPicPr preferRelativeResize="0"/>
          <p:nvPr/>
        </p:nvPicPr>
        <p:blipFill rotWithShape="1">
          <a:blip r:embed="rId4">
            <a:alphaModFix/>
          </a:blip>
          <a:srcRect b="0" l="2722" r="2731" t="0"/>
          <a:stretch/>
        </p:blipFill>
        <p:spPr>
          <a:xfrm>
            <a:off x="8429000" y="391891"/>
            <a:ext cx="2800080" cy="660845"/>
          </a:xfrm>
          <a:prstGeom prst="rect">
            <a:avLst/>
          </a:prstGeom>
          <a:noFill/>
          <a:ln>
            <a:noFill/>
          </a:ln>
        </p:spPr>
      </p:pic>
      <p:sp>
        <p:nvSpPr>
          <p:cNvPr id="91" name="Google Shape;91;p1"/>
          <p:cNvSpPr txBox="1"/>
          <p:nvPr/>
        </p:nvSpPr>
        <p:spPr>
          <a:xfrm>
            <a:off x="0" y="2712983"/>
            <a:ext cx="12192000" cy="2266000"/>
          </a:xfrm>
          <a:prstGeom prst="rect">
            <a:avLst/>
          </a:prstGeom>
          <a:solidFill>
            <a:srgbClr val="5F7D95"/>
          </a:solidFill>
          <a:ln>
            <a:noFill/>
          </a:ln>
        </p:spPr>
        <p:txBody>
          <a:bodyPr anchorCtr="0" anchor="ctr" bIns="126325" lIns="126325" spcFirstLastPara="1" rIns="126325" wrap="square" tIns="126325">
            <a:noAutofit/>
          </a:bodyPr>
          <a:lstStyle/>
          <a:p>
            <a:pPr indent="0" lvl="0" marL="0" marR="0" rtl="0" algn="ctr">
              <a:lnSpc>
                <a:spcPct val="90000"/>
              </a:lnSpc>
              <a:spcBef>
                <a:spcPts val="0"/>
              </a:spcBef>
              <a:spcAft>
                <a:spcPts val="0"/>
              </a:spcAft>
              <a:buClr>
                <a:srgbClr val="000000"/>
              </a:buClr>
              <a:buSzPts val="7200"/>
              <a:buFont typeface="Arial"/>
              <a:buNone/>
            </a:pPr>
            <a:r>
              <a:t/>
            </a:r>
            <a:endParaRPr b="1" i="0" sz="7200" u="none" cap="none" strike="noStrike">
              <a:solidFill>
                <a:srgbClr val="FFFFFF"/>
              </a:solidFill>
              <a:latin typeface="Arial Black"/>
              <a:ea typeface="Arial Black"/>
              <a:cs typeface="Arial Black"/>
              <a:sym typeface="Arial Black"/>
            </a:endParaRPr>
          </a:p>
          <a:p>
            <a:pPr indent="0" lvl="0" marL="0" marR="0" rtl="0" algn="ctr">
              <a:lnSpc>
                <a:spcPct val="90000"/>
              </a:lnSpc>
              <a:spcBef>
                <a:spcPts val="0"/>
              </a:spcBef>
              <a:spcAft>
                <a:spcPts val="0"/>
              </a:spcAft>
              <a:buClr>
                <a:srgbClr val="000000"/>
              </a:buClr>
              <a:buSzPts val="7200"/>
              <a:buFont typeface="Arial"/>
              <a:buNone/>
            </a:pPr>
            <a:r>
              <a:rPr b="1" i="0" lang="ro-RO" sz="7200" u="none" cap="none" strike="noStrike">
                <a:solidFill>
                  <a:srgbClr val="FFFFFF"/>
                </a:solidFill>
                <a:latin typeface="Arial Black"/>
                <a:ea typeface="Arial Black"/>
                <a:cs typeface="Arial Black"/>
                <a:sym typeface="Arial Black"/>
              </a:rPr>
              <a:t>Teach me to help</a:t>
            </a:r>
            <a:endParaRPr b="1" i="0" sz="8000" u="none" cap="none" strike="noStrike">
              <a:solidFill>
                <a:srgbClr val="FFFFFF"/>
              </a:solidFill>
              <a:latin typeface="Lexend"/>
              <a:ea typeface="Lexend"/>
              <a:cs typeface="Lexend"/>
              <a:sym typeface="Lexend"/>
            </a:endParaRPr>
          </a:p>
          <a:p>
            <a:pPr indent="0" lvl="0" marL="0" marR="0" rtl="0" algn="ctr">
              <a:lnSpc>
                <a:spcPct val="115000"/>
              </a:lnSpc>
              <a:spcBef>
                <a:spcPts val="0"/>
              </a:spcBef>
              <a:spcAft>
                <a:spcPts val="0"/>
              </a:spcAft>
              <a:buNone/>
            </a:pPr>
            <a:r>
              <a:rPr b="1" i="0" lang="ro-RO" sz="2800" u="none" cap="none" strike="noStrike">
                <a:solidFill>
                  <a:schemeClr val="lt1"/>
                </a:solidFill>
                <a:latin typeface="Times New Roman"/>
                <a:ea typeface="Times New Roman"/>
                <a:cs typeface="Times New Roman"/>
                <a:sym typeface="Times New Roman"/>
              </a:rPr>
              <a:t>EVENTO 2</a:t>
            </a:r>
            <a:r>
              <a:rPr b="1" lang="ro-RO" sz="2800">
                <a:solidFill>
                  <a:schemeClr val="lt1"/>
                </a:solidFill>
                <a:latin typeface="Times New Roman"/>
                <a:ea typeface="Times New Roman"/>
                <a:cs typeface="Times New Roman"/>
                <a:sym typeface="Times New Roman"/>
              </a:rPr>
              <a:t>0</a:t>
            </a:r>
            <a:r>
              <a:rPr b="1" i="0" lang="ro-RO" sz="2800" u="none" cap="none" strike="noStrike">
                <a:solidFill>
                  <a:schemeClr val="lt1"/>
                </a:solidFill>
                <a:latin typeface="Times New Roman"/>
                <a:ea typeface="Times New Roman"/>
                <a:cs typeface="Times New Roman"/>
                <a:sym typeface="Times New Roman"/>
              </a:rPr>
              <a:t>/09/2024, ROMA</a:t>
            </a:r>
            <a:endParaRPr b="0" i="0" sz="2800" u="none" cap="none" strike="noStrike">
              <a:solidFill>
                <a:schemeClr val="lt1"/>
              </a:solidFill>
              <a:latin typeface="Arial"/>
              <a:ea typeface="Arial"/>
              <a:cs typeface="Arial"/>
              <a:sym typeface="Arial"/>
            </a:endParaRPr>
          </a:p>
          <a:p>
            <a:pPr indent="0" lvl="0" marL="0" marR="0" rtl="0" algn="ctr">
              <a:lnSpc>
                <a:spcPct val="90000"/>
              </a:lnSpc>
              <a:spcBef>
                <a:spcPts val="800"/>
              </a:spcBef>
              <a:spcAft>
                <a:spcPts val="0"/>
              </a:spcAft>
              <a:buClr>
                <a:srgbClr val="000000"/>
              </a:buClr>
              <a:buSzPts val="3200"/>
              <a:buFont typeface="Arial"/>
              <a:buNone/>
            </a:pPr>
            <a:br>
              <a:rPr b="1" i="0" lang="ro-RO" sz="3200" u="none" cap="none" strike="noStrike">
                <a:solidFill>
                  <a:schemeClr val="lt1"/>
                </a:solidFill>
                <a:latin typeface="Calibri"/>
                <a:ea typeface="Calibri"/>
                <a:cs typeface="Calibri"/>
                <a:sym typeface="Calibri"/>
              </a:rPr>
            </a:br>
            <a:endParaRPr b="1" i="0" sz="3200" u="none" cap="none" strike="noStrike">
              <a:solidFill>
                <a:schemeClr val="lt1"/>
              </a:solidFill>
              <a:latin typeface="Lexend"/>
              <a:ea typeface="Lexend"/>
              <a:cs typeface="Lexend"/>
              <a:sym typeface="Lexend"/>
            </a:endParaRPr>
          </a:p>
        </p:txBody>
      </p:sp>
      <p:grpSp>
        <p:nvGrpSpPr>
          <p:cNvPr id="92" name="Google Shape;92;p1"/>
          <p:cNvGrpSpPr/>
          <p:nvPr/>
        </p:nvGrpSpPr>
        <p:grpSpPr>
          <a:xfrm>
            <a:off x="1211416" y="5675459"/>
            <a:ext cx="9769187" cy="1128737"/>
            <a:chOff x="498500" y="4137629"/>
            <a:chExt cx="8147326" cy="941346"/>
          </a:xfrm>
        </p:grpSpPr>
        <p:grpSp>
          <p:nvGrpSpPr>
            <p:cNvPr id="93" name="Google Shape;93;p1"/>
            <p:cNvGrpSpPr/>
            <p:nvPr/>
          </p:nvGrpSpPr>
          <p:grpSpPr>
            <a:xfrm>
              <a:off x="498500" y="4226550"/>
              <a:ext cx="4586516" cy="852425"/>
              <a:chOff x="498500" y="4226550"/>
              <a:chExt cx="4586516" cy="852425"/>
            </a:xfrm>
          </p:grpSpPr>
          <p:grpSp>
            <p:nvGrpSpPr>
              <p:cNvPr id="94" name="Google Shape;94;p1"/>
              <p:cNvGrpSpPr/>
              <p:nvPr/>
            </p:nvGrpSpPr>
            <p:grpSpPr>
              <a:xfrm>
                <a:off x="498500" y="4226550"/>
                <a:ext cx="2782903" cy="852425"/>
                <a:chOff x="661431" y="5761985"/>
                <a:chExt cx="4102762" cy="1256708"/>
              </a:xfrm>
            </p:grpSpPr>
            <p:pic>
              <p:nvPicPr>
                <p:cNvPr id="95" name="Google Shape;95;p1"/>
                <p:cNvPicPr preferRelativeResize="0"/>
                <p:nvPr/>
              </p:nvPicPr>
              <p:blipFill rotWithShape="1">
                <a:blip r:embed="rId5">
                  <a:alphaModFix/>
                </a:blip>
                <a:srcRect b="0" l="0" r="0" t="0"/>
                <a:stretch/>
              </p:blipFill>
              <p:spPr>
                <a:xfrm>
                  <a:off x="3392779" y="5768268"/>
                  <a:ext cx="1371414" cy="1072165"/>
                </a:xfrm>
                <a:prstGeom prst="rect">
                  <a:avLst/>
                </a:prstGeom>
                <a:noFill/>
                <a:ln>
                  <a:noFill/>
                </a:ln>
              </p:spPr>
            </p:pic>
            <p:pic>
              <p:nvPicPr>
                <p:cNvPr id="96" name="Google Shape;96;p1"/>
                <p:cNvPicPr preferRelativeResize="0"/>
                <p:nvPr/>
              </p:nvPicPr>
              <p:blipFill rotWithShape="1">
                <a:blip r:embed="rId6">
                  <a:alphaModFix/>
                </a:blip>
                <a:srcRect b="0" l="0" r="0" t="0"/>
                <a:stretch/>
              </p:blipFill>
              <p:spPr>
                <a:xfrm>
                  <a:off x="661431" y="5761985"/>
                  <a:ext cx="1584550" cy="1256708"/>
                </a:xfrm>
                <a:prstGeom prst="rect">
                  <a:avLst/>
                </a:prstGeom>
                <a:noFill/>
                <a:ln>
                  <a:noFill/>
                </a:ln>
              </p:spPr>
            </p:pic>
          </p:grpSp>
          <p:pic>
            <p:nvPicPr>
              <p:cNvPr descr="Logo Oriensys" id="97" name="Google Shape;97;p1"/>
              <p:cNvPicPr preferRelativeResize="0"/>
              <p:nvPr/>
            </p:nvPicPr>
            <p:blipFill rotWithShape="1">
              <a:blip r:embed="rId7">
                <a:alphaModFix/>
              </a:blip>
              <a:srcRect b="0" l="0" r="0" t="0"/>
              <a:stretch/>
            </p:blipFill>
            <p:spPr>
              <a:xfrm>
                <a:off x="4059273" y="4297788"/>
                <a:ext cx="1025743" cy="621025"/>
              </a:xfrm>
              <a:prstGeom prst="rect">
                <a:avLst/>
              </a:prstGeom>
              <a:noFill/>
              <a:ln>
                <a:noFill/>
              </a:ln>
            </p:spPr>
          </p:pic>
        </p:grpSp>
        <p:pic>
          <p:nvPicPr>
            <p:cNvPr id="98" name="Google Shape;98;p1"/>
            <p:cNvPicPr preferRelativeResize="0"/>
            <p:nvPr/>
          </p:nvPicPr>
          <p:blipFill rotWithShape="1">
            <a:blip r:embed="rId8">
              <a:alphaModFix/>
            </a:blip>
            <a:srcRect b="0" l="0" r="0" t="0"/>
            <a:stretch/>
          </p:blipFill>
          <p:spPr>
            <a:xfrm>
              <a:off x="7927676" y="4244682"/>
              <a:ext cx="718150" cy="727244"/>
            </a:xfrm>
            <a:prstGeom prst="rect">
              <a:avLst/>
            </a:prstGeom>
            <a:noFill/>
            <a:ln>
              <a:noFill/>
            </a:ln>
          </p:spPr>
        </p:pic>
        <p:pic>
          <p:nvPicPr>
            <p:cNvPr id="99" name="Google Shape;99;p1"/>
            <p:cNvPicPr preferRelativeResize="0"/>
            <p:nvPr/>
          </p:nvPicPr>
          <p:blipFill rotWithShape="1">
            <a:blip r:embed="rId9">
              <a:alphaModFix/>
            </a:blip>
            <a:srcRect b="7328" l="0" r="0" t="-7329"/>
            <a:stretch/>
          </p:blipFill>
          <p:spPr>
            <a:xfrm>
              <a:off x="6147275" y="4137629"/>
              <a:ext cx="718150" cy="913596"/>
            </a:xfrm>
            <a:prstGeom prst="rect">
              <a:avLst/>
            </a:prstGeom>
            <a:noFill/>
            <a:ln>
              <a:noFill/>
            </a:ln>
          </p:spPr>
        </p:pic>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91"/>
          <p:cNvSpPr txBox="1"/>
          <p:nvPr>
            <p:ph idx="1" type="body"/>
          </p:nvPr>
        </p:nvSpPr>
        <p:spPr>
          <a:xfrm>
            <a:off x="1128408" y="1228443"/>
            <a:ext cx="10103591" cy="4861071"/>
          </a:xfrm>
          <a:prstGeom prst="rect">
            <a:avLst/>
          </a:prstGeom>
          <a:noFill/>
          <a:ln>
            <a:noFill/>
          </a:ln>
        </p:spPr>
        <p:txBody>
          <a:bodyPr anchorCtr="0" anchor="t" bIns="126325" lIns="126325" spcFirstLastPara="1" rIns="126325" wrap="square" tIns="126325">
            <a:noAutofit/>
          </a:bodyPr>
          <a:lstStyle/>
          <a:p>
            <a:pPr indent="0" lvl="0" marL="95250" rtl="0" algn="l">
              <a:lnSpc>
                <a:spcPct val="115000"/>
              </a:lnSpc>
              <a:spcBef>
                <a:spcPts val="0"/>
              </a:spcBef>
              <a:spcAft>
                <a:spcPts val="800"/>
              </a:spcAft>
              <a:buSzPts val="2100"/>
              <a:buNone/>
            </a:pPr>
            <a:r>
              <a:rPr lang="ro-RO" sz="2400">
                <a:latin typeface="Arial"/>
                <a:ea typeface="Arial"/>
                <a:cs typeface="Arial"/>
                <a:sym typeface="Arial"/>
              </a:rPr>
              <a:t>Modulo 7 Active – Metodi partecipativi per corsi online per persone con disabilità </a:t>
            </a:r>
            <a:br>
              <a:rPr lang="ro-RO" sz="2400">
                <a:latin typeface="Arial"/>
                <a:ea typeface="Arial"/>
                <a:cs typeface="Arial"/>
                <a:sym typeface="Arial"/>
              </a:rPr>
            </a:br>
            <a:r>
              <a:rPr lang="ro-RO" sz="2400">
                <a:latin typeface="Arial"/>
                <a:ea typeface="Arial"/>
                <a:cs typeface="Arial"/>
                <a:sym typeface="Arial"/>
              </a:rPr>
              <a:t>Modulo 8 Metodi di fissazione e rinforzo per corsi online per persone con disabilità </a:t>
            </a:r>
            <a:br>
              <a:rPr lang="ro-RO" sz="2400">
                <a:latin typeface="Arial"/>
                <a:ea typeface="Arial"/>
                <a:cs typeface="Arial"/>
                <a:sym typeface="Arial"/>
              </a:rPr>
            </a:br>
            <a:r>
              <a:rPr lang="ro-RO" sz="2400">
                <a:latin typeface="Arial"/>
                <a:ea typeface="Arial"/>
                <a:cs typeface="Arial"/>
                <a:sym typeface="Arial"/>
              </a:rPr>
              <a:t>Modulo 9 Presentazione accompagnata da mezzi tecnici, conversazione, esercizio, dimostrazione per corsi online per persone con disabilità </a:t>
            </a:r>
            <a:br>
              <a:rPr lang="ro-RO" sz="2400">
                <a:latin typeface="Arial"/>
                <a:ea typeface="Arial"/>
                <a:cs typeface="Arial"/>
                <a:sym typeface="Arial"/>
              </a:rPr>
            </a:br>
            <a:r>
              <a:rPr lang="ro-RO" sz="2400">
                <a:latin typeface="Arial"/>
                <a:ea typeface="Arial"/>
                <a:cs typeface="Arial"/>
                <a:sym typeface="Arial"/>
              </a:rPr>
              <a:t>Programma del Modulo 10 con suggerimenti per la durata di ogni sessione di un corso online per persone con disabilità</a:t>
            </a:r>
            <a:endParaRPr sz="2000"/>
          </a:p>
        </p:txBody>
      </p:sp>
      <p:sp>
        <p:nvSpPr>
          <p:cNvPr id="159" name="Google Shape;159;p91"/>
          <p:cNvSpPr txBox="1"/>
          <p:nvPr>
            <p:ph type="title"/>
          </p:nvPr>
        </p:nvSpPr>
        <p:spPr>
          <a:xfrm>
            <a:off x="1575880" y="464943"/>
            <a:ext cx="9735011" cy="763500"/>
          </a:xfrm>
          <a:prstGeom prst="rect">
            <a:avLst/>
          </a:prstGeom>
          <a:noFill/>
          <a:ln>
            <a:noFill/>
          </a:ln>
        </p:spPr>
        <p:txBody>
          <a:bodyPr anchorCtr="0" anchor="t" bIns="94750" lIns="94750" spcFirstLastPara="1" rIns="94750" wrap="square" tIns="94750">
            <a:noAutofit/>
          </a:bodyPr>
          <a:lstStyle/>
          <a:p>
            <a:pPr indent="0" lvl="0" marL="0" rtl="0" algn="ctr">
              <a:lnSpc>
                <a:spcPct val="100000"/>
              </a:lnSpc>
              <a:spcBef>
                <a:spcPts val="0"/>
              </a:spcBef>
              <a:spcAft>
                <a:spcPts val="0"/>
              </a:spcAft>
              <a:buSzPts val="3600"/>
              <a:buNone/>
            </a:pPr>
            <a:r>
              <a:rPr b="1" lang="ro-RO" sz="2800">
                <a:latin typeface="Arial"/>
                <a:ea typeface="Arial"/>
                <a:cs typeface="Arial"/>
                <a:sym typeface="Arial"/>
              </a:rPr>
              <a:t>Risultati del progetto</a:t>
            </a:r>
            <a:endParaRPr sz="2800">
              <a:latin typeface="Arial"/>
              <a:ea typeface="Arial"/>
              <a:cs typeface="Arial"/>
              <a:sym typeface="Arial"/>
            </a:endParaRPr>
          </a:p>
        </p:txBody>
      </p:sp>
      <p:pic>
        <p:nvPicPr>
          <p:cNvPr descr="A group of colorful paper people&#10;&#10;Description automatically generated" id="160" name="Google Shape;160;p91"/>
          <p:cNvPicPr preferRelativeResize="0"/>
          <p:nvPr/>
        </p:nvPicPr>
        <p:blipFill rotWithShape="1">
          <a:blip r:embed="rId3">
            <a:alphaModFix/>
          </a:blip>
          <a:srcRect b="0" l="0" r="0" t="0"/>
          <a:stretch/>
        </p:blipFill>
        <p:spPr>
          <a:xfrm>
            <a:off x="408166" y="5511664"/>
            <a:ext cx="1282700" cy="11557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92"/>
          <p:cNvSpPr txBox="1"/>
          <p:nvPr>
            <p:ph idx="1" type="body"/>
          </p:nvPr>
        </p:nvSpPr>
        <p:spPr>
          <a:xfrm>
            <a:off x="1128408" y="1228443"/>
            <a:ext cx="10103591" cy="4861071"/>
          </a:xfrm>
          <a:prstGeom prst="rect">
            <a:avLst/>
          </a:prstGeom>
          <a:noFill/>
          <a:ln>
            <a:noFill/>
          </a:ln>
        </p:spPr>
        <p:txBody>
          <a:bodyPr anchorCtr="0" anchor="t" bIns="126325" lIns="126325" spcFirstLastPara="1" rIns="126325" wrap="square" tIns="126325">
            <a:noAutofit/>
          </a:bodyPr>
          <a:lstStyle/>
          <a:p>
            <a:pPr indent="0" lvl="0" marL="95250" rtl="0" algn="just">
              <a:lnSpc>
                <a:spcPct val="115000"/>
              </a:lnSpc>
              <a:spcBef>
                <a:spcPts val="0"/>
              </a:spcBef>
              <a:spcAft>
                <a:spcPts val="800"/>
              </a:spcAft>
              <a:buSzPts val="2100"/>
              <a:buNone/>
            </a:pPr>
            <a:r>
              <a:rPr b="1" lang="ro-RO" sz="2400">
                <a:latin typeface="Arial"/>
                <a:ea typeface="Arial"/>
                <a:cs typeface="Arial"/>
                <a:sym typeface="Arial"/>
              </a:rPr>
              <a:t>2. Videocorso "Comunicazione efficace nell'ambiente online, adattato alle persone con disabilità"</a:t>
            </a:r>
            <a:br>
              <a:rPr b="1" lang="ro-RO" sz="2400">
                <a:latin typeface="Arial"/>
                <a:ea typeface="Arial"/>
                <a:cs typeface="Arial"/>
                <a:sym typeface="Arial"/>
              </a:rPr>
            </a:br>
            <a:r>
              <a:rPr lang="ro-RO" sz="2400">
                <a:latin typeface="Arial"/>
                <a:ea typeface="Arial"/>
                <a:cs typeface="Arial"/>
                <a:sym typeface="Arial"/>
              </a:rPr>
              <a:t>Questo videocorso ha fornito una formazione dettagliata sulla comunicazione online su misura per le esigenze delle persone con disabilità, con particolare attenzione alle tecniche verbali e di contenuto. Tra le lezioni c'erano:</a:t>
            </a:r>
            <a:br>
              <a:rPr lang="ro-RO" sz="2400">
                <a:latin typeface="Arial"/>
                <a:ea typeface="Arial"/>
                <a:cs typeface="Arial"/>
                <a:sym typeface="Arial"/>
              </a:rPr>
            </a:br>
            <a:r>
              <a:rPr lang="ro-RO" sz="2400">
                <a:latin typeface="Arial"/>
                <a:ea typeface="Arial"/>
                <a:cs typeface="Arial"/>
                <a:sym typeface="Arial"/>
              </a:rPr>
              <a:t>Lezione 1 Definizione di comunicazione, concetti, forme e tipi di comunicazione </a:t>
            </a:r>
            <a:br>
              <a:rPr lang="ro-RO" sz="2400">
                <a:latin typeface="Arial"/>
                <a:ea typeface="Arial"/>
                <a:cs typeface="Arial"/>
                <a:sym typeface="Arial"/>
              </a:rPr>
            </a:br>
            <a:r>
              <a:rPr lang="ro-RO" sz="2400">
                <a:latin typeface="Arial"/>
                <a:ea typeface="Arial"/>
                <a:cs typeface="Arial"/>
                <a:sym typeface="Arial"/>
              </a:rPr>
              <a:t>Lezione 2 Etimologia della comunicazione e definizione concettuale dell'interazione umana per le persone con disabilità</a:t>
            </a:r>
            <a:endParaRPr sz="2000"/>
          </a:p>
        </p:txBody>
      </p:sp>
      <p:sp>
        <p:nvSpPr>
          <p:cNvPr id="166" name="Google Shape;166;p92"/>
          <p:cNvSpPr txBox="1"/>
          <p:nvPr>
            <p:ph type="title"/>
          </p:nvPr>
        </p:nvSpPr>
        <p:spPr>
          <a:xfrm>
            <a:off x="1575880" y="464943"/>
            <a:ext cx="9735011" cy="763500"/>
          </a:xfrm>
          <a:prstGeom prst="rect">
            <a:avLst/>
          </a:prstGeom>
          <a:noFill/>
          <a:ln>
            <a:noFill/>
          </a:ln>
        </p:spPr>
        <p:txBody>
          <a:bodyPr anchorCtr="0" anchor="t" bIns="94750" lIns="94750" spcFirstLastPara="1" rIns="94750" wrap="square" tIns="94750">
            <a:noAutofit/>
          </a:bodyPr>
          <a:lstStyle/>
          <a:p>
            <a:pPr indent="0" lvl="0" marL="0" rtl="0" algn="ctr">
              <a:lnSpc>
                <a:spcPct val="100000"/>
              </a:lnSpc>
              <a:spcBef>
                <a:spcPts val="0"/>
              </a:spcBef>
              <a:spcAft>
                <a:spcPts val="0"/>
              </a:spcAft>
              <a:buSzPts val="3600"/>
              <a:buNone/>
            </a:pPr>
            <a:r>
              <a:rPr b="1" lang="ro-RO" sz="2800">
                <a:latin typeface="Arial"/>
                <a:ea typeface="Arial"/>
                <a:cs typeface="Arial"/>
                <a:sym typeface="Arial"/>
              </a:rPr>
              <a:t>Risultati del progetto</a:t>
            </a:r>
            <a:endParaRPr sz="2800">
              <a:latin typeface="Arial"/>
              <a:ea typeface="Arial"/>
              <a:cs typeface="Arial"/>
              <a:sym typeface="Arial"/>
            </a:endParaRPr>
          </a:p>
        </p:txBody>
      </p:sp>
      <p:pic>
        <p:nvPicPr>
          <p:cNvPr descr="A group of colorful paper people&#10;&#10;Description automatically generated" id="167" name="Google Shape;167;p92"/>
          <p:cNvPicPr preferRelativeResize="0"/>
          <p:nvPr/>
        </p:nvPicPr>
        <p:blipFill rotWithShape="1">
          <a:blip r:embed="rId3">
            <a:alphaModFix/>
          </a:blip>
          <a:srcRect b="0" l="0" r="0" t="0"/>
          <a:stretch/>
        </p:blipFill>
        <p:spPr>
          <a:xfrm>
            <a:off x="318651" y="5237357"/>
            <a:ext cx="1282700" cy="11557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93"/>
          <p:cNvSpPr txBox="1"/>
          <p:nvPr>
            <p:ph idx="1" type="body"/>
          </p:nvPr>
        </p:nvSpPr>
        <p:spPr>
          <a:xfrm>
            <a:off x="1128408" y="1228443"/>
            <a:ext cx="10103591" cy="4861071"/>
          </a:xfrm>
          <a:prstGeom prst="rect">
            <a:avLst/>
          </a:prstGeom>
          <a:noFill/>
          <a:ln>
            <a:noFill/>
          </a:ln>
        </p:spPr>
        <p:txBody>
          <a:bodyPr anchorCtr="0" anchor="t" bIns="126325" lIns="126325" spcFirstLastPara="1" rIns="126325" wrap="square" tIns="126325">
            <a:noAutofit/>
          </a:bodyPr>
          <a:lstStyle/>
          <a:p>
            <a:pPr indent="0" lvl="0" marL="95250" rtl="0" algn="just">
              <a:lnSpc>
                <a:spcPct val="115000"/>
              </a:lnSpc>
              <a:spcBef>
                <a:spcPts val="0"/>
              </a:spcBef>
              <a:spcAft>
                <a:spcPts val="800"/>
              </a:spcAft>
              <a:buSzPts val="2100"/>
              <a:buNone/>
            </a:pPr>
            <a:r>
              <a:rPr lang="ro-RO" sz="2400">
                <a:latin typeface="Arial"/>
                <a:ea typeface="Arial"/>
                <a:cs typeface="Arial"/>
                <a:sym typeface="Arial"/>
              </a:rPr>
              <a:t>Lezione 3 Tecniche di comunicazione verbale e di contenuto per l'uso con persone con disabilità online - creazione di contenuti </a:t>
            </a:r>
            <a:br>
              <a:rPr lang="ro-RO" sz="2400">
                <a:latin typeface="Arial"/>
                <a:ea typeface="Arial"/>
                <a:cs typeface="Arial"/>
                <a:sym typeface="Arial"/>
              </a:rPr>
            </a:br>
            <a:r>
              <a:rPr lang="ro-RO" sz="2400">
                <a:latin typeface="Arial"/>
                <a:ea typeface="Arial"/>
                <a:cs typeface="Arial"/>
                <a:sym typeface="Arial"/>
              </a:rPr>
              <a:t>Lezione 4 Tecniche di comunicazione verbale online: l'importanza delle parole e come possono influenzare la percezione </a:t>
            </a:r>
            <a:br>
              <a:rPr lang="ro-RO" sz="2400">
                <a:latin typeface="Arial"/>
                <a:ea typeface="Arial"/>
                <a:cs typeface="Arial"/>
                <a:sym typeface="Arial"/>
              </a:rPr>
            </a:br>
            <a:r>
              <a:rPr lang="ro-RO" sz="2400">
                <a:latin typeface="Arial"/>
                <a:ea typeface="Arial"/>
                <a:cs typeface="Arial"/>
                <a:sym typeface="Arial"/>
              </a:rPr>
              <a:t>Lezione 5 Il comportamento assertivo nella comunicazione online e i modelli comportamentali</a:t>
            </a:r>
            <a:endParaRPr sz="2000"/>
          </a:p>
        </p:txBody>
      </p:sp>
      <p:sp>
        <p:nvSpPr>
          <p:cNvPr id="173" name="Google Shape;173;p93"/>
          <p:cNvSpPr txBox="1"/>
          <p:nvPr>
            <p:ph type="title"/>
          </p:nvPr>
        </p:nvSpPr>
        <p:spPr>
          <a:xfrm>
            <a:off x="1575880" y="464943"/>
            <a:ext cx="9735011" cy="763500"/>
          </a:xfrm>
          <a:prstGeom prst="rect">
            <a:avLst/>
          </a:prstGeom>
          <a:noFill/>
          <a:ln>
            <a:noFill/>
          </a:ln>
        </p:spPr>
        <p:txBody>
          <a:bodyPr anchorCtr="0" anchor="t" bIns="94750" lIns="94750" spcFirstLastPara="1" rIns="94750" wrap="square" tIns="94750">
            <a:noAutofit/>
          </a:bodyPr>
          <a:lstStyle/>
          <a:p>
            <a:pPr indent="0" lvl="0" marL="0" rtl="0" algn="ctr">
              <a:lnSpc>
                <a:spcPct val="100000"/>
              </a:lnSpc>
              <a:spcBef>
                <a:spcPts val="0"/>
              </a:spcBef>
              <a:spcAft>
                <a:spcPts val="0"/>
              </a:spcAft>
              <a:buSzPts val="3600"/>
              <a:buNone/>
            </a:pPr>
            <a:r>
              <a:rPr b="1" lang="ro-RO" sz="2800">
                <a:latin typeface="Arial"/>
                <a:ea typeface="Arial"/>
                <a:cs typeface="Arial"/>
                <a:sym typeface="Arial"/>
              </a:rPr>
              <a:t>Risultati del progetto</a:t>
            </a:r>
            <a:endParaRPr sz="2800">
              <a:latin typeface="Arial"/>
              <a:ea typeface="Arial"/>
              <a:cs typeface="Arial"/>
              <a:sym typeface="Arial"/>
            </a:endParaRPr>
          </a:p>
        </p:txBody>
      </p:sp>
      <p:pic>
        <p:nvPicPr>
          <p:cNvPr descr="A group of colorful paper people&#10;&#10;Description automatically generated" id="174" name="Google Shape;174;p93"/>
          <p:cNvPicPr preferRelativeResize="0"/>
          <p:nvPr/>
        </p:nvPicPr>
        <p:blipFill rotWithShape="1">
          <a:blip r:embed="rId3">
            <a:alphaModFix/>
          </a:blip>
          <a:srcRect b="0" l="0" r="0" t="0"/>
          <a:stretch/>
        </p:blipFill>
        <p:spPr>
          <a:xfrm>
            <a:off x="642018" y="5237357"/>
            <a:ext cx="1282700" cy="11557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94"/>
          <p:cNvSpPr txBox="1"/>
          <p:nvPr>
            <p:ph idx="1" type="body"/>
          </p:nvPr>
        </p:nvSpPr>
        <p:spPr>
          <a:xfrm>
            <a:off x="1128408" y="1228443"/>
            <a:ext cx="10103591" cy="4861071"/>
          </a:xfrm>
          <a:prstGeom prst="rect">
            <a:avLst/>
          </a:prstGeom>
          <a:noFill/>
          <a:ln>
            <a:noFill/>
          </a:ln>
        </p:spPr>
        <p:txBody>
          <a:bodyPr anchorCtr="0" anchor="t" bIns="126325" lIns="126325" spcFirstLastPara="1" rIns="126325" wrap="square" tIns="126325">
            <a:noAutofit/>
          </a:bodyPr>
          <a:lstStyle/>
          <a:p>
            <a:pPr indent="0" lvl="0" marL="95250" rtl="0" algn="l">
              <a:lnSpc>
                <a:spcPct val="115000"/>
              </a:lnSpc>
              <a:spcBef>
                <a:spcPts val="0"/>
              </a:spcBef>
              <a:spcAft>
                <a:spcPts val="0"/>
              </a:spcAft>
              <a:buSzPts val="2100"/>
              <a:buNone/>
            </a:pPr>
            <a:r>
              <a:t/>
            </a:r>
            <a:endParaRPr b="1" sz="2400">
              <a:latin typeface="Arial"/>
              <a:ea typeface="Arial"/>
              <a:cs typeface="Arial"/>
              <a:sym typeface="Arial"/>
            </a:endParaRPr>
          </a:p>
          <a:p>
            <a:pPr indent="0" lvl="0" marL="95250" rtl="0" algn="l">
              <a:lnSpc>
                <a:spcPct val="115000"/>
              </a:lnSpc>
              <a:spcBef>
                <a:spcPts val="800"/>
              </a:spcBef>
              <a:spcAft>
                <a:spcPts val="0"/>
              </a:spcAft>
              <a:buSzPts val="2100"/>
              <a:buNone/>
            </a:pPr>
            <a:r>
              <a:t/>
            </a:r>
            <a:endParaRPr b="1" sz="2400">
              <a:latin typeface="Arial"/>
              <a:ea typeface="Arial"/>
              <a:cs typeface="Arial"/>
              <a:sym typeface="Arial"/>
            </a:endParaRPr>
          </a:p>
          <a:p>
            <a:pPr indent="0" lvl="0" marL="95250" rtl="0" algn="just">
              <a:lnSpc>
                <a:spcPct val="115000"/>
              </a:lnSpc>
              <a:spcBef>
                <a:spcPts val="800"/>
              </a:spcBef>
              <a:spcAft>
                <a:spcPts val="800"/>
              </a:spcAft>
              <a:buSzPts val="2100"/>
              <a:buNone/>
            </a:pPr>
            <a:r>
              <a:rPr b="1" lang="ro-RO" sz="2400">
                <a:latin typeface="Arial"/>
                <a:ea typeface="Arial"/>
                <a:cs typeface="Arial"/>
                <a:sym typeface="Arial"/>
              </a:rPr>
              <a:t>3. Formazione di un gruppo target di 200 persone</a:t>
            </a:r>
            <a:br>
              <a:rPr b="1" lang="ro-RO" sz="2400">
                <a:latin typeface="Arial"/>
                <a:ea typeface="Arial"/>
                <a:cs typeface="Arial"/>
                <a:sym typeface="Arial"/>
              </a:rPr>
            </a:br>
            <a:r>
              <a:rPr lang="ro-RO" sz="2400">
                <a:latin typeface="Arial"/>
                <a:ea typeface="Arial"/>
                <a:cs typeface="Arial"/>
                <a:sym typeface="Arial"/>
              </a:rPr>
              <a:t>Un totale di 200 persone del gruppo target sono state formate pilotando la guida e i corsi video, il che ha portato a un aumento delle loro competenze e prestazioni nell'offerta di corsi educativi online.</a:t>
            </a:r>
            <a:endParaRPr sz="2000"/>
          </a:p>
        </p:txBody>
      </p:sp>
      <p:sp>
        <p:nvSpPr>
          <p:cNvPr id="180" name="Google Shape;180;p94"/>
          <p:cNvSpPr txBox="1"/>
          <p:nvPr>
            <p:ph type="title"/>
          </p:nvPr>
        </p:nvSpPr>
        <p:spPr>
          <a:xfrm>
            <a:off x="1575880" y="464943"/>
            <a:ext cx="9735011" cy="763500"/>
          </a:xfrm>
          <a:prstGeom prst="rect">
            <a:avLst/>
          </a:prstGeom>
          <a:noFill/>
          <a:ln>
            <a:noFill/>
          </a:ln>
        </p:spPr>
        <p:txBody>
          <a:bodyPr anchorCtr="0" anchor="t" bIns="94750" lIns="94750" spcFirstLastPara="1" rIns="94750" wrap="square" tIns="94750">
            <a:noAutofit/>
          </a:bodyPr>
          <a:lstStyle/>
          <a:p>
            <a:pPr indent="0" lvl="0" marL="0" rtl="0" algn="ctr">
              <a:lnSpc>
                <a:spcPct val="100000"/>
              </a:lnSpc>
              <a:spcBef>
                <a:spcPts val="0"/>
              </a:spcBef>
              <a:spcAft>
                <a:spcPts val="0"/>
              </a:spcAft>
              <a:buSzPts val="3600"/>
              <a:buNone/>
            </a:pPr>
            <a:r>
              <a:rPr b="1" lang="ro-RO" sz="2800">
                <a:latin typeface="Arial"/>
                <a:ea typeface="Arial"/>
                <a:cs typeface="Arial"/>
                <a:sym typeface="Arial"/>
              </a:rPr>
              <a:t>Risultati del progetto</a:t>
            </a:r>
            <a:br>
              <a:rPr lang="ro-RO" sz="2800">
                <a:latin typeface="Arial"/>
                <a:ea typeface="Arial"/>
                <a:cs typeface="Arial"/>
                <a:sym typeface="Arial"/>
              </a:rPr>
            </a:br>
            <a:endParaRPr sz="2800">
              <a:latin typeface="Arial"/>
              <a:ea typeface="Arial"/>
              <a:cs typeface="Arial"/>
              <a:sym typeface="Arial"/>
            </a:endParaRPr>
          </a:p>
        </p:txBody>
      </p:sp>
      <p:pic>
        <p:nvPicPr>
          <p:cNvPr descr="A group of colorful paper people&#10;&#10;Description automatically generated" id="181" name="Google Shape;181;p94"/>
          <p:cNvPicPr preferRelativeResize="0"/>
          <p:nvPr/>
        </p:nvPicPr>
        <p:blipFill rotWithShape="1">
          <a:blip r:embed="rId3">
            <a:alphaModFix/>
          </a:blip>
          <a:srcRect b="0" l="0" r="0" t="0"/>
          <a:stretch/>
        </p:blipFill>
        <p:spPr>
          <a:xfrm>
            <a:off x="408166" y="5511664"/>
            <a:ext cx="1282700" cy="11557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95"/>
          <p:cNvSpPr txBox="1"/>
          <p:nvPr>
            <p:ph idx="1" type="body"/>
          </p:nvPr>
        </p:nvSpPr>
        <p:spPr>
          <a:xfrm>
            <a:off x="1128408" y="1228443"/>
            <a:ext cx="10103591" cy="4861071"/>
          </a:xfrm>
          <a:prstGeom prst="rect">
            <a:avLst/>
          </a:prstGeom>
          <a:noFill/>
          <a:ln>
            <a:noFill/>
          </a:ln>
        </p:spPr>
        <p:txBody>
          <a:bodyPr anchorCtr="0" anchor="t" bIns="126325" lIns="126325" spcFirstLastPara="1" rIns="126325" wrap="square" tIns="126325">
            <a:noAutofit/>
          </a:bodyPr>
          <a:lstStyle/>
          <a:p>
            <a:pPr indent="0" lvl="0" marL="95250" rtl="0" algn="l">
              <a:lnSpc>
                <a:spcPct val="115000"/>
              </a:lnSpc>
              <a:spcBef>
                <a:spcPts val="0"/>
              </a:spcBef>
              <a:spcAft>
                <a:spcPts val="0"/>
              </a:spcAft>
              <a:buSzPts val="2100"/>
              <a:buNone/>
            </a:pPr>
            <a:r>
              <a:t/>
            </a:r>
            <a:endParaRPr b="1" sz="2400">
              <a:latin typeface="Arial"/>
              <a:ea typeface="Arial"/>
              <a:cs typeface="Arial"/>
              <a:sym typeface="Arial"/>
            </a:endParaRPr>
          </a:p>
          <a:p>
            <a:pPr indent="0" lvl="0" marL="95250" rtl="0" algn="l">
              <a:lnSpc>
                <a:spcPct val="115000"/>
              </a:lnSpc>
              <a:spcBef>
                <a:spcPts val="800"/>
              </a:spcBef>
              <a:spcAft>
                <a:spcPts val="0"/>
              </a:spcAft>
              <a:buSzPts val="2100"/>
              <a:buNone/>
            </a:pPr>
            <a:r>
              <a:t/>
            </a:r>
            <a:endParaRPr b="1" sz="2400">
              <a:latin typeface="Arial"/>
              <a:ea typeface="Arial"/>
              <a:cs typeface="Arial"/>
              <a:sym typeface="Arial"/>
            </a:endParaRPr>
          </a:p>
          <a:p>
            <a:pPr indent="0" lvl="0" marL="95250" rtl="0" algn="l">
              <a:lnSpc>
                <a:spcPct val="115000"/>
              </a:lnSpc>
              <a:spcBef>
                <a:spcPts val="800"/>
              </a:spcBef>
              <a:spcAft>
                <a:spcPts val="800"/>
              </a:spcAft>
              <a:buSzPts val="2100"/>
              <a:buNone/>
            </a:pPr>
            <a:r>
              <a:rPr lang="ro-RO" sz="2400">
                <a:latin typeface="Arial"/>
                <a:ea typeface="Arial"/>
                <a:cs typeface="Arial"/>
                <a:sym typeface="Arial"/>
              </a:rPr>
              <a:t>Il progetto ha avuto un impatto significativo sugli assistenti sociali, che hanno acquisito nuove competenze rilevanti per l'ambiente digitale, e sulle persone con disabilità, che hanno avuto accesso a un'istruzione più inclusiva e adattata alle loro esigenze. Teach Me To Help ha contribuito alla loro integrazione sociale e professionale, dando loro una migliore possibilità di trovare un lavoro e partecipare attivamente alla vita della comunità.</a:t>
            </a:r>
            <a:endParaRPr sz="2000"/>
          </a:p>
        </p:txBody>
      </p:sp>
      <p:sp>
        <p:nvSpPr>
          <p:cNvPr id="187" name="Google Shape;187;p95"/>
          <p:cNvSpPr txBox="1"/>
          <p:nvPr>
            <p:ph type="title"/>
          </p:nvPr>
        </p:nvSpPr>
        <p:spPr>
          <a:xfrm>
            <a:off x="1575880" y="464943"/>
            <a:ext cx="9735011" cy="763500"/>
          </a:xfrm>
          <a:prstGeom prst="rect">
            <a:avLst/>
          </a:prstGeom>
          <a:noFill/>
          <a:ln>
            <a:noFill/>
          </a:ln>
        </p:spPr>
        <p:txBody>
          <a:bodyPr anchorCtr="0" anchor="t" bIns="94750" lIns="94750" spcFirstLastPara="1" rIns="94750" wrap="square" tIns="94750">
            <a:noAutofit/>
          </a:bodyPr>
          <a:lstStyle/>
          <a:p>
            <a:pPr indent="0" lvl="0" marL="0" rtl="0" algn="ctr">
              <a:lnSpc>
                <a:spcPct val="100000"/>
              </a:lnSpc>
              <a:spcBef>
                <a:spcPts val="0"/>
              </a:spcBef>
              <a:spcAft>
                <a:spcPts val="0"/>
              </a:spcAft>
              <a:buSzPts val="3600"/>
              <a:buNone/>
            </a:pPr>
            <a:r>
              <a:rPr b="1" lang="ro-RO" sz="2800">
                <a:latin typeface="Arial"/>
                <a:ea typeface="Arial"/>
                <a:cs typeface="Arial"/>
                <a:sym typeface="Arial"/>
              </a:rPr>
              <a:t>Impatto del progetto</a:t>
            </a:r>
            <a:endParaRPr sz="2800">
              <a:latin typeface="Arial"/>
              <a:ea typeface="Arial"/>
              <a:cs typeface="Arial"/>
              <a:sym typeface="Arial"/>
            </a:endParaRPr>
          </a:p>
        </p:txBody>
      </p:sp>
      <p:pic>
        <p:nvPicPr>
          <p:cNvPr descr="A group of colorful paper people&#10;&#10;Description automatically generated" id="188" name="Google Shape;188;p95"/>
          <p:cNvPicPr preferRelativeResize="0"/>
          <p:nvPr/>
        </p:nvPicPr>
        <p:blipFill rotWithShape="1">
          <a:blip r:embed="rId3">
            <a:alphaModFix/>
          </a:blip>
          <a:srcRect b="0" l="0" r="0" t="0"/>
          <a:stretch/>
        </p:blipFill>
        <p:spPr>
          <a:xfrm>
            <a:off x="293180" y="5511664"/>
            <a:ext cx="1282700" cy="11557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96"/>
          <p:cNvSpPr txBox="1"/>
          <p:nvPr>
            <p:ph idx="1" type="body"/>
          </p:nvPr>
        </p:nvSpPr>
        <p:spPr>
          <a:xfrm>
            <a:off x="1128408" y="1228443"/>
            <a:ext cx="10103591" cy="4861071"/>
          </a:xfrm>
          <a:prstGeom prst="rect">
            <a:avLst/>
          </a:prstGeom>
          <a:noFill/>
          <a:ln>
            <a:noFill/>
          </a:ln>
        </p:spPr>
        <p:txBody>
          <a:bodyPr anchorCtr="0" anchor="t" bIns="126325" lIns="126325" spcFirstLastPara="1" rIns="126325" wrap="square" tIns="126325">
            <a:noAutofit/>
          </a:bodyPr>
          <a:lstStyle/>
          <a:p>
            <a:pPr indent="0" lvl="0" marL="95250" rtl="0" algn="l">
              <a:lnSpc>
                <a:spcPct val="115000"/>
              </a:lnSpc>
              <a:spcBef>
                <a:spcPts val="0"/>
              </a:spcBef>
              <a:spcAft>
                <a:spcPts val="0"/>
              </a:spcAft>
              <a:buSzPts val="2100"/>
              <a:buNone/>
            </a:pPr>
            <a:r>
              <a:t/>
            </a:r>
            <a:endParaRPr b="1" sz="2400">
              <a:latin typeface="Arial"/>
              <a:ea typeface="Arial"/>
              <a:cs typeface="Arial"/>
              <a:sym typeface="Arial"/>
            </a:endParaRPr>
          </a:p>
          <a:p>
            <a:pPr indent="0" lvl="0" marL="95250" rtl="0" algn="l">
              <a:lnSpc>
                <a:spcPct val="115000"/>
              </a:lnSpc>
              <a:spcBef>
                <a:spcPts val="800"/>
              </a:spcBef>
              <a:spcAft>
                <a:spcPts val="0"/>
              </a:spcAft>
              <a:buSzPts val="2100"/>
              <a:buNone/>
            </a:pPr>
            <a:r>
              <a:t/>
            </a:r>
            <a:endParaRPr b="1" sz="2400">
              <a:latin typeface="Arial"/>
              <a:ea typeface="Arial"/>
              <a:cs typeface="Arial"/>
              <a:sym typeface="Arial"/>
            </a:endParaRPr>
          </a:p>
          <a:p>
            <a:pPr indent="0" lvl="0" marL="95250" rtl="0" algn="l">
              <a:lnSpc>
                <a:spcPct val="115000"/>
              </a:lnSpc>
              <a:spcBef>
                <a:spcPts val="800"/>
              </a:spcBef>
              <a:spcAft>
                <a:spcPts val="800"/>
              </a:spcAft>
              <a:buSzPts val="2100"/>
              <a:buNone/>
            </a:pPr>
            <a:r>
              <a:rPr lang="ro-RO" sz="2400">
                <a:latin typeface="Arial"/>
                <a:ea typeface="Arial"/>
                <a:cs typeface="Arial"/>
                <a:sym typeface="Arial"/>
              </a:rPr>
              <a:t>Il progetto "Teach Me To Help" è sostenibile grazie alla creazione di risorse educative che possono essere utilizzate e adattate a lungo termine. La guida "Porte Virtuali Aperte" e il videocorso di comunicazione online sono strumenti che continueranno a supportare la formazione degli operatori sociali e delle persone con disabilità anche molto tempo dopo il completamento ufficiale del progetto.</a:t>
            </a:r>
            <a:endParaRPr sz="2000"/>
          </a:p>
        </p:txBody>
      </p:sp>
      <p:sp>
        <p:nvSpPr>
          <p:cNvPr id="194" name="Google Shape;194;p96"/>
          <p:cNvSpPr txBox="1"/>
          <p:nvPr>
            <p:ph type="title"/>
          </p:nvPr>
        </p:nvSpPr>
        <p:spPr>
          <a:xfrm>
            <a:off x="1575880" y="464943"/>
            <a:ext cx="9735011" cy="763500"/>
          </a:xfrm>
          <a:prstGeom prst="rect">
            <a:avLst/>
          </a:prstGeom>
          <a:noFill/>
          <a:ln>
            <a:noFill/>
          </a:ln>
        </p:spPr>
        <p:txBody>
          <a:bodyPr anchorCtr="0" anchor="t" bIns="94750" lIns="94750" spcFirstLastPara="1" rIns="94750" wrap="square" tIns="94750">
            <a:noAutofit/>
          </a:bodyPr>
          <a:lstStyle/>
          <a:p>
            <a:pPr indent="0" lvl="0" marL="0" rtl="0" algn="ctr">
              <a:lnSpc>
                <a:spcPct val="100000"/>
              </a:lnSpc>
              <a:spcBef>
                <a:spcPts val="0"/>
              </a:spcBef>
              <a:spcAft>
                <a:spcPts val="0"/>
              </a:spcAft>
              <a:buSzPts val="3600"/>
              <a:buNone/>
            </a:pPr>
            <a:r>
              <a:rPr b="1" lang="ro-RO" sz="2800">
                <a:latin typeface="Arial"/>
                <a:ea typeface="Arial"/>
                <a:cs typeface="Arial"/>
                <a:sym typeface="Arial"/>
              </a:rPr>
              <a:t>Sostenibilità del progetto</a:t>
            </a:r>
            <a:endParaRPr sz="2800">
              <a:latin typeface="Arial"/>
              <a:ea typeface="Arial"/>
              <a:cs typeface="Arial"/>
              <a:sym typeface="Arial"/>
            </a:endParaRPr>
          </a:p>
        </p:txBody>
      </p:sp>
      <p:pic>
        <p:nvPicPr>
          <p:cNvPr descr="A group of colorful paper people&#10;&#10;Description automatically generated" id="195" name="Google Shape;195;p96"/>
          <p:cNvPicPr preferRelativeResize="0"/>
          <p:nvPr/>
        </p:nvPicPr>
        <p:blipFill rotWithShape="1">
          <a:blip r:embed="rId3">
            <a:alphaModFix/>
          </a:blip>
          <a:srcRect b="0" l="0" r="0" t="0"/>
          <a:stretch/>
        </p:blipFill>
        <p:spPr>
          <a:xfrm>
            <a:off x="408166" y="5237357"/>
            <a:ext cx="1282700" cy="11557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97"/>
          <p:cNvSpPr txBox="1"/>
          <p:nvPr>
            <p:ph idx="1" type="body"/>
          </p:nvPr>
        </p:nvSpPr>
        <p:spPr>
          <a:xfrm>
            <a:off x="1128408" y="1228443"/>
            <a:ext cx="10103591" cy="4861071"/>
          </a:xfrm>
          <a:prstGeom prst="rect">
            <a:avLst/>
          </a:prstGeom>
          <a:noFill/>
          <a:ln>
            <a:noFill/>
          </a:ln>
        </p:spPr>
        <p:txBody>
          <a:bodyPr anchorCtr="0" anchor="t" bIns="126325" lIns="126325" spcFirstLastPara="1" rIns="126325" wrap="square" tIns="126325">
            <a:noAutofit/>
          </a:bodyPr>
          <a:lstStyle/>
          <a:p>
            <a:pPr indent="0" lvl="0" marL="95250" rtl="0" algn="l">
              <a:lnSpc>
                <a:spcPct val="115000"/>
              </a:lnSpc>
              <a:spcBef>
                <a:spcPts val="0"/>
              </a:spcBef>
              <a:spcAft>
                <a:spcPts val="0"/>
              </a:spcAft>
              <a:buSzPts val="2100"/>
              <a:buNone/>
            </a:pPr>
            <a:r>
              <a:t/>
            </a:r>
            <a:endParaRPr b="1" sz="2400">
              <a:latin typeface="Arial"/>
              <a:ea typeface="Arial"/>
              <a:cs typeface="Arial"/>
              <a:sym typeface="Arial"/>
            </a:endParaRPr>
          </a:p>
          <a:p>
            <a:pPr indent="0" lvl="0" marL="95250" rtl="0" algn="l">
              <a:lnSpc>
                <a:spcPct val="115000"/>
              </a:lnSpc>
              <a:spcBef>
                <a:spcPts val="800"/>
              </a:spcBef>
              <a:spcAft>
                <a:spcPts val="0"/>
              </a:spcAft>
              <a:buSzPts val="2100"/>
              <a:buNone/>
            </a:pPr>
            <a:r>
              <a:t/>
            </a:r>
            <a:endParaRPr b="1" sz="2400">
              <a:latin typeface="Arial"/>
              <a:ea typeface="Arial"/>
              <a:cs typeface="Arial"/>
              <a:sym typeface="Arial"/>
            </a:endParaRPr>
          </a:p>
          <a:p>
            <a:pPr indent="0" lvl="0" marL="95250" rtl="0" algn="l">
              <a:lnSpc>
                <a:spcPct val="115000"/>
              </a:lnSpc>
              <a:spcBef>
                <a:spcPts val="800"/>
              </a:spcBef>
              <a:spcAft>
                <a:spcPts val="800"/>
              </a:spcAft>
              <a:buSzPts val="2100"/>
              <a:buNone/>
            </a:pPr>
            <a:r>
              <a:rPr lang="ro-RO" sz="2400">
                <a:latin typeface="Arial"/>
                <a:ea typeface="Arial"/>
                <a:cs typeface="Arial"/>
                <a:sym typeface="Arial"/>
              </a:rPr>
              <a:t>La sostenibilità del progetto è garantita da:</a:t>
            </a:r>
            <a:br>
              <a:rPr lang="ro-RO" sz="2400">
                <a:latin typeface="Arial"/>
                <a:ea typeface="Arial"/>
                <a:cs typeface="Arial"/>
                <a:sym typeface="Arial"/>
              </a:rPr>
            </a:br>
            <a:r>
              <a:rPr lang="ro-RO" sz="2400">
                <a:latin typeface="Arial"/>
                <a:ea typeface="Arial"/>
                <a:cs typeface="Arial"/>
                <a:sym typeface="Arial"/>
              </a:rPr>
              <a:t>Utilizzo di risorse digitali che possono essere aggiornate e adattate in base alle esigenze emergenti.</a:t>
            </a:r>
            <a:br>
              <a:rPr lang="ro-RO" sz="2400">
                <a:latin typeface="Arial"/>
                <a:ea typeface="Arial"/>
                <a:cs typeface="Arial"/>
                <a:sym typeface="Arial"/>
              </a:rPr>
            </a:br>
            <a:r>
              <a:rPr lang="ro-RO" sz="2400">
                <a:latin typeface="Arial"/>
                <a:ea typeface="Arial"/>
                <a:cs typeface="Arial"/>
                <a:sym typeface="Arial"/>
              </a:rPr>
              <a:t>Creazione di una rete di collaborazione tra le organizzazioni partner, che faciliterà la diffusione dei risultati e amplierà l'impatto del progetto.</a:t>
            </a:r>
            <a:br>
              <a:rPr lang="ro-RO" sz="2400">
                <a:latin typeface="Arial"/>
                <a:ea typeface="Arial"/>
                <a:cs typeface="Arial"/>
                <a:sym typeface="Arial"/>
              </a:rPr>
            </a:br>
            <a:r>
              <a:rPr lang="ro-RO" sz="2400">
                <a:latin typeface="Arial"/>
                <a:ea typeface="Arial"/>
                <a:cs typeface="Arial"/>
                <a:sym typeface="Arial"/>
              </a:rPr>
              <a:t>La capacità degli assistenti sociali formati di continuare a sviluppare e fornire corsi online su misura, fornendo così un supporto educativo continuo alle persone con disabilità.</a:t>
            </a:r>
            <a:endParaRPr sz="2000"/>
          </a:p>
        </p:txBody>
      </p:sp>
      <p:sp>
        <p:nvSpPr>
          <p:cNvPr id="201" name="Google Shape;201;p97"/>
          <p:cNvSpPr txBox="1"/>
          <p:nvPr>
            <p:ph type="title"/>
          </p:nvPr>
        </p:nvSpPr>
        <p:spPr>
          <a:xfrm>
            <a:off x="1575880" y="464943"/>
            <a:ext cx="9735011" cy="763500"/>
          </a:xfrm>
          <a:prstGeom prst="rect">
            <a:avLst/>
          </a:prstGeom>
          <a:noFill/>
          <a:ln>
            <a:noFill/>
          </a:ln>
        </p:spPr>
        <p:txBody>
          <a:bodyPr anchorCtr="0" anchor="t" bIns="94750" lIns="94750" spcFirstLastPara="1" rIns="94750" wrap="square" tIns="94750">
            <a:noAutofit/>
          </a:bodyPr>
          <a:lstStyle/>
          <a:p>
            <a:pPr indent="0" lvl="0" marL="0" rtl="0" algn="ctr">
              <a:lnSpc>
                <a:spcPct val="100000"/>
              </a:lnSpc>
              <a:spcBef>
                <a:spcPts val="0"/>
              </a:spcBef>
              <a:spcAft>
                <a:spcPts val="0"/>
              </a:spcAft>
              <a:buSzPts val="3600"/>
              <a:buNone/>
            </a:pPr>
            <a:r>
              <a:rPr b="1" lang="ro-RO" sz="2800">
                <a:latin typeface="Arial"/>
                <a:ea typeface="Arial"/>
                <a:cs typeface="Arial"/>
                <a:sym typeface="Arial"/>
              </a:rPr>
              <a:t>Sostenibilità del progetto</a:t>
            </a:r>
            <a:br>
              <a:rPr lang="ro-RO" sz="2800">
                <a:latin typeface="Arial"/>
                <a:ea typeface="Arial"/>
                <a:cs typeface="Arial"/>
                <a:sym typeface="Arial"/>
              </a:rPr>
            </a:br>
            <a:br>
              <a:rPr lang="ro-RO" sz="2800">
                <a:latin typeface="Arial"/>
                <a:ea typeface="Arial"/>
                <a:cs typeface="Arial"/>
                <a:sym typeface="Arial"/>
              </a:rPr>
            </a:br>
            <a:endParaRPr sz="2800">
              <a:latin typeface="Arial"/>
              <a:ea typeface="Arial"/>
              <a:cs typeface="Arial"/>
              <a:sym typeface="Arial"/>
            </a:endParaRPr>
          </a:p>
        </p:txBody>
      </p:sp>
      <p:pic>
        <p:nvPicPr>
          <p:cNvPr descr="A group of colorful paper people&#10;&#10;Description automatically generated" id="202" name="Google Shape;202;p97"/>
          <p:cNvPicPr preferRelativeResize="0"/>
          <p:nvPr/>
        </p:nvPicPr>
        <p:blipFill rotWithShape="1">
          <a:blip r:embed="rId3">
            <a:alphaModFix/>
          </a:blip>
          <a:srcRect b="0" l="0" r="0" t="0"/>
          <a:stretch/>
        </p:blipFill>
        <p:spPr>
          <a:xfrm>
            <a:off x="10348645" y="190636"/>
            <a:ext cx="1282700" cy="11557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98"/>
          <p:cNvSpPr txBox="1"/>
          <p:nvPr>
            <p:ph idx="1" type="body"/>
          </p:nvPr>
        </p:nvSpPr>
        <p:spPr>
          <a:xfrm>
            <a:off x="1128408" y="1228443"/>
            <a:ext cx="10103591" cy="4861071"/>
          </a:xfrm>
          <a:prstGeom prst="rect">
            <a:avLst/>
          </a:prstGeom>
          <a:noFill/>
          <a:ln>
            <a:noFill/>
          </a:ln>
        </p:spPr>
        <p:txBody>
          <a:bodyPr anchorCtr="0" anchor="t" bIns="126325" lIns="126325" spcFirstLastPara="1" rIns="126325" wrap="square" tIns="126325">
            <a:noAutofit/>
          </a:bodyPr>
          <a:lstStyle/>
          <a:p>
            <a:pPr indent="0" lvl="0" marL="95250" rtl="0" algn="l">
              <a:lnSpc>
                <a:spcPct val="115000"/>
              </a:lnSpc>
              <a:spcBef>
                <a:spcPts val="0"/>
              </a:spcBef>
              <a:spcAft>
                <a:spcPts val="0"/>
              </a:spcAft>
              <a:buSzPts val="2100"/>
              <a:buNone/>
            </a:pPr>
            <a:r>
              <a:t/>
            </a:r>
            <a:endParaRPr b="1" sz="2400">
              <a:latin typeface="Arial"/>
              <a:ea typeface="Arial"/>
              <a:cs typeface="Arial"/>
              <a:sym typeface="Arial"/>
            </a:endParaRPr>
          </a:p>
          <a:p>
            <a:pPr indent="0" lvl="0" marL="95250" rtl="0" algn="l">
              <a:lnSpc>
                <a:spcPct val="115000"/>
              </a:lnSpc>
              <a:spcBef>
                <a:spcPts val="800"/>
              </a:spcBef>
              <a:spcAft>
                <a:spcPts val="0"/>
              </a:spcAft>
              <a:buSzPts val="2100"/>
              <a:buNone/>
            </a:pPr>
            <a:r>
              <a:t/>
            </a:r>
            <a:endParaRPr b="1" sz="2400">
              <a:latin typeface="Arial"/>
              <a:ea typeface="Arial"/>
              <a:cs typeface="Arial"/>
              <a:sym typeface="Arial"/>
            </a:endParaRPr>
          </a:p>
          <a:p>
            <a:pPr indent="0" lvl="0" marL="95250" rtl="0" algn="l">
              <a:lnSpc>
                <a:spcPct val="115000"/>
              </a:lnSpc>
              <a:spcBef>
                <a:spcPts val="800"/>
              </a:spcBef>
              <a:spcAft>
                <a:spcPts val="0"/>
              </a:spcAft>
              <a:buSzPts val="2100"/>
              <a:buNone/>
            </a:pPr>
            <a:r>
              <a:rPr lang="ro-RO" sz="2400">
                <a:latin typeface="Arial"/>
                <a:ea typeface="Arial"/>
                <a:cs typeface="Arial"/>
                <a:sym typeface="Arial"/>
              </a:rPr>
              <a:t>Attraverso questi risultati, il progetto assicura un contributo duraturo allo sviluppo educativo e professionale delle persone vulnerabili, creando un ambiente inclusivo e accessibile, in linea con i valori del programma Erasmus+. </a:t>
            </a:r>
            <a:endParaRPr/>
          </a:p>
          <a:p>
            <a:pPr indent="0" lvl="0" marL="0" rtl="0" algn="just">
              <a:lnSpc>
                <a:spcPct val="115000"/>
              </a:lnSpc>
              <a:spcBef>
                <a:spcPts val="800"/>
              </a:spcBef>
              <a:spcAft>
                <a:spcPts val="0"/>
              </a:spcAft>
              <a:buClr>
                <a:schemeClr val="dk1"/>
              </a:buClr>
              <a:buSzPts val="1900"/>
              <a:buNone/>
            </a:pPr>
            <a:r>
              <a:t/>
            </a:r>
            <a:endParaRPr sz="2000"/>
          </a:p>
        </p:txBody>
      </p:sp>
      <p:sp>
        <p:nvSpPr>
          <p:cNvPr id="208" name="Google Shape;208;p98"/>
          <p:cNvSpPr txBox="1"/>
          <p:nvPr>
            <p:ph type="title"/>
          </p:nvPr>
        </p:nvSpPr>
        <p:spPr>
          <a:xfrm>
            <a:off x="1575880" y="464943"/>
            <a:ext cx="9735011" cy="763500"/>
          </a:xfrm>
          <a:prstGeom prst="rect">
            <a:avLst/>
          </a:prstGeom>
          <a:noFill/>
          <a:ln>
            <a:noFill/>
          </a:ln>
        </p:spPr>
        <p:txBody>
          <a:bodyPr anchorCtr="0" anchor="t" bIns="94750" lIns="94750" spcFirstLastPara="1" rIns="94750" wrap="square" tIns="94750">
            <a:noAutofit/>
          </a:bodyPr>
          <a:lstStyle/>
          <a:p>
            <a:pPr indent="0" lvl="0" marL="0" rtl="0" algn="ctr">
              <a:lnSpc>
                <a:spcPct val="100000"/>
              </a:lnSpc>
              <a:spcBef>
                <a:spcPts val="0"/>
              </a:spcBef>
              <a:spcAft>
                <a:spcPts val="0"/>
              </a:spcAft>
              <a:buSzPts val="3600"/>
              <a:buNone/>
            </a:pPr>
            <a:r>
              <a:rPr b="1" lang="ro-RO" sz="2800">
                <a:latin typeface="Arial"/>
                <a:ea typeface="Arial"/>
                <a:cs typeface="Arial"/>
                <a:sym typeface="Arial"/>
              </a:rPr>
              <a:t>Sostenibilità del progetto</a:t>
            </a:r>
            <a:br>
              <a:rPr lang="ro-RO" sz="2800">
                <a:latin typeface="Arial"/>
                <a:ea typeface="Arial"/>
                <a:cs typeface="Arial"/>
                <a:sym typeface="Arial"/>
              </a:rPr>
            </a:br>
            <a:br>
              <a:rPr lang="ro-RO" sz="2800">
                <a:latin typeface="Arial"/>
                <a:ea typeface="Arial"/>
                <a:cs typeface="Arial"/>
                <a:sym typeface="Arial"/>
              </a:rPr>
            </a:br>
            <a:br>
              <a:rPr lang="ro-RO" sz="2800">
                <a:latin typeface="Arial"/>
                <a:ea typeface="Arial"/>
                <a:cs typeface="Arial"/>
                <a:sym typeface="Arial"/>
              </a:rPr>
            </a:br>
            <a:endParaRPr sz="2800">
              <a:latin typeface="Arial"/>
              <a:ea typeface="Arial"/>
              <a:cs typeface="Arial"/>
              <a:sym typeface="Arial"/>
            </a:endParaRPr>
          </a:p>
        </p:txBody>
      </p:sp>
      <p:pic>
        <p:nvPicPr>
          <p:cNvPr descr="A group of colorful paper people&#10;&#10;Description automatically generated" id="209" name="Google Shape;209;p98"/>
          <p:cNvPicPr preferRelativeResize="0"/>
          <p:nvPr/>
        </p:nvPicPr>
        <p:blipFill rotWithShape="1">
          <a:blip r:embed="rId3">
            <a:alphaModFix/>
          </a:blip>
          <a:srcRect b="0" l="0" r="0" t="0"/>
          <a:stretch/>
        </p:blipFill>
        <p:spPr>
          <a:xfrm>
            <a:off x="487058" y="5237357"/>
            <a:ext cx="1282700" cy="11557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99"/>
          <p:cNvSpPr txBox="1"/>
          <p:nvPr>
            <p:ph idx="1" type="body"/>
          </p:nvPr>
        </p:nvSpPr>
        <p:spPr>
          <a:xfrm>
            <a:off x="1128408" y="1228443"/>
            <a:ext cx="10103591" cy="4861071"/>
          </a:xfrm>
          <a:prstGeom prst="rect">
            <a:avLst/>
          </a:prstGeom>
          <a:noFill/>
          <a:ln>
            <a:noFill/>
          </a:ln>
        </p:spPr>
        <p:txBody>
          <a:bodyPr anchorCtr="0" anchor="t" bIns="126325" lIns="126325" spcFirstLastPara="1" rIns="126325" wrap="square" tIns="126325">
            <a:noAutofit/>
          </a:bodyPr>
          <a:lstStyle/>
          <a:p>
            <a:pPr indent="0" lvl="0" marL="95250" rtl="0" algn="l">
              <a:lnSpc>
                <a:spcPct val="115000"/>
              </a:lnSpc>
              <a:spcBef>
                <a:spcPts val="0"/>
              </a:spcBef>
              <a:spcAft>
                <a:spcPts val="0"/>
              </a:spcAft>
              <a:buSzPts val="2100"/>
              <a:buNone/>
            </a:pPr>
            <a:r>
              <a:t/>
            </a:r>
            <a:endParaRPr b="1" sz="2400">
              <a:latin typeface="Arial"/>
              <a:ea typeface="Arial"/>
              <a:cs typeface="Arial"/>
              <a:sym typeface="Arial"/>
            </a:endParaRPr>
          </a:p>
          <a:p>
            <a:pPr indent="0" lvl="0" marL="95250" rtl="0" algn="l">
              <a:lnSpc>
                <a:spcPct val="115000"/>
              </a:lnSpc>
              <a:spcBef>
                <a:spcPts val="800"/>
              </a:spcBef>
              <a:spcAft>
                <a:spcPts val="0"/>
              </a:spcAft>
              <a:buSzPts val="2100"/>
              <a:buNone/>
            </a:pPr>
            <a:r>
              <a:t/>
            </a:r>
            <a:endParaRPr b="1" sz="2400">
              <a:latin typeface="Arial"/>
              <a:ea typeface="Arial"/>
              <a:cs typeface="Arial"/>
              <a:sym typeface="Arial"/>
            </a:endParaRPr>
          </a:p>
          <a:p>
            <a:pPr indent="0" lvl="0" marL="95250" rtl="0" algn="just">
              <a:lnSpc>
                <a:spcPct val="115000"/>
              </a:lnSpc>
              <a:spcBef>
                <a:spcPts val="800"/>
              </a:spcBef>
              <a:spcAft>
                <a:spcPts val="0"/>
              </a:spcAft>
              <a:buSzPts val="2100"/>
              <a:buNone/>
            </a:pPr>
            <a:r>
              <a:rPr lang="ro-RO" sz="2400">
                <a:latin typeface="Arial"/>
                <a:ea typeface="Arial"/>
                <a:cs typeface="Arial"/>
                <a:sym typeface="Arial"/>
              </a:rPr>
              <a:t>A nome del team di "Teach Me To Help", vorremmo ringraziarvi sinceramente per la vostra presenza e il vostro coinvolgimento in questo evento di moltiplicazione. Ognuno di voi ha contribuito al successo di questa iniziativa portando la propria competenza, le proprie idee e il proprio entusiasmo. Ci auguriamo che le informazioni e le risorse presentate vi abbiano ispirato e motivato a continuare a sostenere e promuovere l'inclusione delle persone con disabilità nell'istruzione e nelle vostre comunità.</a:t>
            </a:r>
            <a:endParaRPr sz="2400">
              <a:latin typeface="Arial"/>
              <a:ea typeface="Arial"/>
              <a:cs typeface="Arial"/>
              <a:sym typeface="Arial"/>
            </a:endParaRPr>
          </a:p>
          <a:p>
            <a:pPr indent="0" lvl="0" marL="95250" rtl="0" algn="l">
              <a:lnSpc>
                <a:spcPct val="115000"/>
              </a:lnSpc>
              <a:spcBef>
                <a:spcPts val="800"/>
              </a:spcBef>
              <a:spcAft>
                <a:spcPts val="0"/>
              </a:spcAft>
              <a:buSzPts val="2100"/>
              <a:buNone/>
            </a:pPr>
            <a:r>
              <a:rPr lang="ro-RO" sz="2400">
                <a:latin typeface="Arial"/>
                <a:ea typeface="Arial"/>
                <a:cs typeface="Arial"/>
                <a:sym typeface="Arial"/>
              </a:rPr>
              <a:t> </a:t>
            </a:r>
            <a:endParaRPr/>
          </a:p>
          <a:p>
            <a:pPr indent="0" lvl="0" marL="0" rtl="0" algn="just">
              <a:lnSpc>
                <a:spcPct val="115000"/>
              </a:lnSpc>
              <a:spcBef>
                <a:spcPts val="800"/>
              </a:spcBef>
              <a:spcAft>
                <a:spcPts val="0"/>
              </a:spcAft>
              <a:buClr>
                <a:schemeClr val="dk1"/>
              </a:buClr>
              <a:buSzPts val="1900"/>
              <a:buNone/>
            </a:pPr>
            <a:r>
              <a:t/>
            </a:r>
            <a:endParaRPr sz="2000"/>
          </a:p>
        </p:txBody>
      </p:sp>
      <p:sp>
        <p:nvSpPr>
          <p:cNvPr id="215" name="Google Shape;215;p99"/>
          <p:cNvSpPr txBox="1"/>
          <p:nvPr>
            <p:ph type="title"/>
          </p:nvPr>
        </p:nvSpPr>
        <p:spPr>
          <a:xfrm>
            <a:off x="1575880" y="464943"/>
            <a:ext cx="9735011" cy="763500"/>
          </a:xfrm>
          <a:prstGeom prst="rect">
            <a:avLst/>
          </a:prstGeom>
          <a:noFill/>
          <a:ln>
            <a:noFill/>
          </a:ln>
        </p:spPr>
        <p:txBody>
          <a:bodyPr anchorCtr="0" anchor="t" bIns="94750" lIns="94750" spcFirstLastPara="1" rIns="94750" wrap="square" tIns="94750">
            <a:noAutofit/>
          </a:bodyPr>
          <a:lstStyle/>
          <a:p>
            <a:pPr indent="0" lvl="0" marL="0" rtl="0" algn="ctr">
              <a:lnSpc>
                <a:spcPct val="100000"/>
              </a:lnSpc>
              <a:spcBef>
                <a:spcPts val="0"/>
              </a:spcBef>
              <a:spcAft>
                <a:spcPts val="0"/>
              </a:spcAft>
              <a:buSzPts val="3600"/>
              <a:buNone/>
            </a:pPr>
            <a:br>
              <a:rPr lang="ro-RO" sz="2800">
                <a:latin typeface="Arial"/>
                <a:ea typeface="Arial"/>
                <a:cs typeface="Arial"/>
                <a:sym typeface="Arial"/>
              </a:rPr>
            </a:br>
            <a:br>
              <a:rPr lang="ro-RO" sz="2800">
                <a:latin typeface="Arial"/>
                <a:ea typeface="Arial"/>
                <a:cs typeface="Arial"/>
                <a:sym typeface="Arial"/>
              </a:rPr>
            </a:br>
            <a:endParaRPr sz="2800">
              <a:latin typeface="Arial"/>
              <a:ea typeface="Arial"/>
              <a:cs typeface="Arial"/>
              <a:sym typeface="Arial"/>
            </a:endParaRPr>
          </a:p>
        </p:txBody>
      </p:sp>
      <p:pic>
        <p:nvPicPr>
          <p:cNvPr descr="A group of colorful paper people&#10;&#10;Description automatically generated" id="216" name="Google Shape;216;p99"/>
          <p:cNvPicPr preferRelativeResize="0"/>
          <p:nvPr/>
        </p:nvPicPr>
        <p:blipFill rotWithShape="1">
          <a:blip r:embed="rId3">
            <a:alphaModFix/>
          </a:blip>
          <a:srcRect b="0" l="0" r="0" t="0"/>
          <a:stretch/>
        </p:blipFill>
        <p:spPr>
          <a:xfrm>
            <a:off x="9974770" y="168580"/>
            <a:ext cx="1282700" cy="11557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100"/>
          <p:cNvSpPr txBox="1"/>
          <p:nvPr>
            <p:ph idx="1" type="body"/>
          </p:nvPr>
        </p:nvSpPr>
        <p:spPr>
          <a:xfrm>
            <a:off x="1128408" y="1228443"/>
            <a:ext cx="10103591" cy="4861071"/>
          </a:xfrm>
          <a:prstGeom prst="rect">
            <a:avLst/>
          </a:prstGeom>
          <a:noFill/>
          <a:ln>
            <a:noFill/>
          </a:ln>
        </p:spPr>
        <p:txBody>
          <a:bodyPr anchorCtr="0" anchor="t" bIns="126325" lIns="126325" spcFirstLastPara="1" rIns="126325" wrap="square" tIns="126325">
            <a:noAutofit/>
          </a:bodyPr>
          <a:lstStyle/>
          <a:p>
            <a:pPr indent="0" lvl="0" marL="95250" rtl="0" algn="l">
              <a:lnSpc>
                <a:spcPct val="115000"/>
              </a:lnSpc>
              <a:spcBef>
                <a:spcPts val="0"/>
              </a:spcBef>
              <a:spcAft>
                <a:spcPts val="0"/>
              </a:spcAft>
              <a:buSzPts val="2100"/>
              <a:buNone/>
            </a:pPr>
            <a:r>
              <a:t/>
            </a:r>
            <a:endParaRPr b="1" sz="2400">
              <a:latin typeface="Arial"/>
              <a:ea typeface="Arial"/>
              <a:cs typeface="Arial"/>
              <a:sym typeface="Arial"/>
            </a:endParaRPr>
          </a:p>
          <a:p>
            <a:pPr indent="0" lvl="0" marL="95250" rtl="0" algn="l">
              <a:lnSpc>
                <a:spcPct val="115000"/>
              </a:lnSpc>
              <a:spcBef>
                <a:spcPts val="800"/>
              </a:spcBef>
              <a:spcAft>
                <a:spcPts val="0"/>
              </a:spcAft>
              <a:buSzPts val="2100"/>
              <a:buNone/>
            </a:pPr>
            <a:r>
              <a:rPr lang="ro-RO" sz="2400">
                <a:latin typeface="Arial"/>
                <a:ea typeface="Arial"/>
                <a:cs typeface="Arial"/>
                <a:sym typeface="Arial"/>
              </a:rPr>
              <a:t>Il nostro progetto si basa sul principio della collaborazione e della solidarietà, e ognuno di voi è un partner prezioso in questo percorso. Ti incoraggiamo ad applicare ciò che hai imparato e a continuare a esplorare modi per sostenere lo sviluppo personale e professionale delle persone con disabilità.</a:t>
            </a:r>
            <a:br>
              <a:rPr lang="ro-RO" sz="2400">
                <a:latin typeface="Arial"/>
                <a:ea typeface="Arial"/>
                <a:cs typeface="Arial"/>
                <a:sym typeface="Arial"/>
              </a:rPr>
            </a:br>
            <a:r>
              <a:rPr lang="ro-RO" sz="2400">
                <a:latin typeface="Arial"/>
                <a:ea typeface="Arial"/>
                <a:cs typeface="Arial"/>
                <a:sym typeface="Arial"/>
              </a:rPr>
              <a:t>Il feedback che ci avete fornito è fondamentale per migliorare la prosecuzione di questo progetto. Ti incoraggiamo a rimanere in contatto e a condividere le tue esperienze e i tuoi risultati nel campo dell'educazione inclusiva.</a:t>
            </a:r>
            <a:endParaRPr sz="2400">
              <a:latin typeface="Arial"/>
              <a:ea typeface="Arial"/>
              <a:cs typeface="Arial"/>
              <a:sym typeface="Arial"/>
            </a:endParaRPr>
          </a:p>
          <a:p>
            <a:pPr indent="0" lvl="0" marL="95250" rtl="0" algn="l">
              <a:lnSpc>
                <a:spcPct val="115000"/>
              </a:lnSpc>
              <a:spcBef>
                <a:spcPts val="800"/>
              </a:spcBef>
              <a:spcAft>
                <a:spcPts val="0"/>
              </a:spcAft>
              <a:buSzPts val="2100"/>
              <a:buNone/>
            </a:pPr>
            <a:r>
              <a:rPr lang="ro-RO" sz="2400">
                <a:latin typeface="Arial"/>
                <a:ea typeface="Arial"/>
                <a:cs typeface="Arial"/>
                <a:sym typeface="Arial"/>
              </a:rPr>
              <a:t> </a:t>
            </a:r>
            <a:endParaRPr/>
          </a:p>
          <a:p>
            <a:pPr indent="0" lvl="0" marL="0" rtl="0" algn="just">
              <a:lnSpc>
                <a:spcPct val="115000"/>
              </a:lnSpc>
              <a:spcBef>
                <a:spcPts val="800"/>
              </a:spcBef>
              <a:spcAft>
                <a:spcPts val="0"/>
              </a:spcAft>
              <a:buClr>
                <a:schemeClr val="dk1"/>
              </a:buClr>
              <a:buSzPts val="1900"/>
              <a:buNone/>
            </a:pPr>
            <a:r>
              <a:t/>
            </a:r>
            <a:endParaRPr sz="2000"/>
          </a:p>
        </p:txBody>
      </p:sp>
      <p:sp>
        <p:nvSpPr>
          <p:cNvPr id="222" name="Google Shape;222;p100"/>
          <p:cNvSpPr txBox="1"/>
          <p:nvPr>
            <p:ph type="title"/>
          </p:nvPr>
        </p:nvSpPr>
        <p:spPr>
          <a:xfrm>
            <a:off x="1575880" y="464943"/>
            <a:ext cx="9735011" cy="763500"/>
          </a:xfrm>
          <a:prstGeom prst="rect">
            <a:avLst/>
          </a:prstGeom>
          <a:noFill/>
          <a:ln>
            <a:noFill/>
          </a:ln>
        </p:spPr>
        <p:txBody>
          <a:bodyPr anchorCtr="0" anchor="t" bIns="94750" lIns="94750" spcFirstLastPara="1" rIns="94750" wrap="square" tIns="94750">
            <a:noAutofit/>
          </a:bodyPr>
          <a:lstStyle/>
          <a:p>
            <a:pPr indent="0" lvl="0" marL="0" rtl="0" algn="ctr">
              <a:lnSpc>
                <a:spcPct val="100000"/>
              </a:lnSpc>
              <a:spcBef>
                <a:spcPts val="0"/>
              </a:spcBef>
              <a:spcAft>
                <a:spcPts val="0"/>
              </a:spcAft>
              <a:buSzPts val="3600"/>
              <a:buNone/>
            </a:pPr>
            <a:br>
              <a:rPr lang="ro-RO" sz="2800">
                <a:latin typeface="Arial"/>
                <a:ea typeface="Arial"/>
                <a:cs typeface="Arial"/>
                <a:sym typeface="Arial"/>
              </a:rPr>
            </a:br>
            <a:br>
              <a:rPr lang="ro-RO" sz="2800">
                <a:latin typeface="Arial"/>
                <a:ea typeface="Arial"/>
                <a:cs typeface="Arial"/>
                <a:sym typeface="Arial"/>
              </a:rPr>
            </a:br>
            <a:endParaRPr sz="2800">
              <a:latin typeface="Arial"/>
              <a:ea typeface="Arial"/>
              <a:cs typeface="Arial"/>
              <a:sym typeface="Arial"/>
            </a:endParaRPr>
          </a:p>
        </p:txBody>
      </p:sp>
      <p:pic>
        <p:nvPicPr>
          <p:cNvPr descr="A group of colorful paper people&#10;&#10;Description automatically generated" id="223" name="Google Shape;223;p100"/>
          <p:cNvPicPr preferRelativeResize="0"/>
          <p:nvPr/>
        </p:nvPicPr>
        <p:blipFill rotWithShape="1">
          <a:blip r:embed="rId3">
            <a:alphaModFix/>
          </a:blip>
          <a:srcRect b="0" l="0" r="0" t="0"/>
          <a:stretch/>
        </p:blipFill>
        <p:spPr>
          <a:xfrm>
            <a:off x="9829018" y="268843"/>
            <a:ext cx="1282700" cy="11557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4"/>
          <p:cNvSpPr txBox="1"/>
          <p:nvPr>
            <p:ph type="title"/>
          </p:nvPr>
        </p:nvSpPr>
        <p:spPr>
          <a:xfrm>
            <a:off x="1857592" y="464943"/>
            <a:ext cx="9758100" cy="763500"/>
          </a:xfrm>
          <a:prstGeom prst="rect">
            <a:avLst/>
          </a:prstGeom>
          <a:noFill/>
          <a:ln>
            <a:noFill/>
          </a:ln>
        </p:spPr>
        <p:txBody>
          <a:bodyPr anchorCtr="0" anchor="ctr" bIns="126325" lIns="126325" spcFirstLastPara="1" rIns="126325" wrap="square" tIns="126325">
            <a:noAutofit/>
          </a:bodyPr>
          <a:lstStyle/>
          <a:p>
            <a:pPr indent="0" lvl="0" marL="0" rtl="0" algn="ctr">
              <a:lnSpc>
                <a:spcPct val="100000"/>
              </a:lnSpc>
              <a:spcBef>
                <a:spcPts val="0"/>
              </a:spcBef>
              <a:spcAft>
                <a:spcPts val="0"/>
              </a:spcAft>
              <a:buClr>
                <a:schemeClr val="dk1"/>
              </a:buClr>
              <a:buSzPts val="3300"/>
              <a:buFont typeface="Arial"/>
              <a:buNone/>
            </a:pPr>
            <a:r>
              <a:t/>
            </a:r>
            <a:endParaRPr sz="3465"/>
          </a:p>
        </p:txBody>
      </p:sp>
      <p:sp>
        <p:nvSpPr>
          <p:cNvPr id="105" name="Google Shape;105;p4"/>
          <p:cNvSpPr txBox="1"/>
          <p:nvPr>
            <p:ph idx="1" type="body"/>
          </p:nvPr>
        </p:nvSpPr>
        <p:spPr>
          <a:xfrm>
            <a:off x="1089498" y="1536633"/>
            <a:ext cx="10142502" cy="3755214"/>
          </a:xfrm>
          <a:prstGeom prst="rect">
            <a:avLst/>
          </a:prstGeom>
          <a:noFill/>
          <a:ln>
            <a:noFill/>
          </a:ln>
        </p:spPr>
        <p:txBody>
          <a:bodyPr anchorCtr="0" anchor="t" bIns="126325" lIns="126325" spcFirstLastPara="1" rIns="126325" wrap="square" tIns="126325">
            <a:noAutofit/>
          </a:bodyPr>
          <a:lstStyle/>
          <a:p>
            <a:pPr indent="0" lvl="0" marL="101600" rtl="0" algn="just">
              <a:lnSpc>
                <a:spcPct val="115000"/>
              </a:lnSpc>
              <a:spcBef>
                <a:spcPts val="0"/>
              </a:spcBef>
              <a:spcAft>
                <a:spcPts val="0"/>
              </a:spcAft>
              <a:buSzPts val="2000"/>
              <a:buNone/>
            </a:pPr>
            <a:r>
              <a:t/>
            </a:r>
            <a:endParaRPr sz="1800">
              <a:latin typeface="Arial"/>
              <a:ea typeface="Arial"/>
              <a:cs typeface="Arial"/>
              <a:sym typeface="Arial"/>
            </a:endParaRPr>
          </a:p>
          <a:p>
            <a:pPr indent="0" lvl="0" marL="101600" rtl="0" algn="just">
              <a:lnSpc>
                <a:spcPct val="115000"/>
              </a:lnSpc>
              <a:spcBef>
                <a:spcPts val="0"/>
              </a:spcBef>
              <a:spcAft>
                <a:spcPts val="0"/>
              </a:spcAft>
              <a:buSzPts val="2000"/>
              <a:buNone/>
            </a:pPr>
            <a:r>
              <a:rPr lang="ro-RO" sz="2400">
                <a:latin typeface="Arial"/>
                <a:ea typeface="Arial"/>
                <a:cs typeface="Arial"/>
                <a:sym typeface="Arial"/>
              </a:rPr>
              <a:t>Il progetto "Teach Me To Help" è stato creato per rispondere a una delle maggiori sfide affrontate dalle persone con disabilità: l'accesso limitato all'istruzione e alla formazione. A causa delle difficoltà di viaggio e delle barriere sociali, è stato difficile o addirittura impossibile per molti di loro partecipare ad attività educative e professionali, il che ha ridotto significativamente le loro possibilità di integrazione nel mercato del lavoro e di sviluppo personale.</a:t>
            </a:r>
            <a:endParaRPr sz="2000"/>
          </a:p>
        </p:txBody>
      </p:sp>
      <p:pic>
        <p:nvPicPr>
          <p:cNvPr descr="A group of colorful paper people&#10;&#10;Description automatically generated" id="106" name="Google Shape;106;p4"/>
          <p:cNvPicPr preferRelativeResize="0"/>
          <p:nvPr/>
        </p:nvPicPr>
        <p:blipFill rotWithShape="1">
          <a:blip r:embed="rId3">
            <a:alphaModFix/>
          </a:blip>
          <a:srcRect b="0" l="0" r="0" t="0"/>
          <a:stretch/>
        </p:blipFill>
        <p:spPr>
          <a:xfrm>
            <a:off x="625642" y="5291847"/>
            <a:ext cx="1619919" cy="147974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101"/>
          <p:cNvSpPr txBox="1"/>
          <p:nvPr>
            <p:ph idx="1" type="body"/>
          </p:nvPr>
        </p:nvSpPr>
        <p:spPr>
          <a:xfrm>
            <a:off x="1128408" y="1228443"/>
            <a:ext cx="10103591" cy="4861071"/>
          </a:xfrm>
          <a:prstGeom prst="rect">
            <a:avLst/>
          </a:prstGeom>
          <a:noFill/>
          <a:ln>
            <a:noFill/>
          </a:ln>
        </p:spPr>
        <p:txBody>
          <a:bodyPr anchorCtr="0" anchor="t" bIns="126325" lIns="126325" spcFirstLastPara="1" rIns="126325" wrap="square" tIns="126325">
            <a:noAutofit/>
          </a:bodyPr>
          <a:lstStyle/>
          <a:p>
            <a:pPr indent="0" lvl="0" marL="95250" rtl="0" algn="l">
              <a:lnSpc>
                <a:spcPct val="115000"/>
              </a:lnSpc>
              <a:spcBef>
                <a:spcPts val="0"/>
              </a:spcBef>
              <a:spcAft>
                <a:spcPts val="0"/>
              </a:spcAft>
              <a:buSzPts val="2100"/>
              <a:buNone/>
            </a:pPr>
            <a:r>
              <a:t/>
            </a:r>
            <a:endParaRPr b="1" sz="2400">
              <a:latin typeface="Arial"/>
              <a:ea typeface="Arial"/>
              <a:cs typeface="Arial"/>
              <a:sym typeface="Arial"/>
            </a:endParaRPr>
          </a:p>
          <a:p>
            <a:pPr indent="0" lvl="0" marL="95250" rtl="0" algn="l">
              <a:lnSpc>
                <a:spcPct val="115000"/>
              </a:lnSpc>
              <a:spcBef>
                <a:spcPts val="800"/>
              </a:spcBef>
              <a:spcAft>
                <a:spcPts val="0"/>
              </a:spcAft>
              <a:buSzPts val="2100"/>
              <a:buNone/>
            </a:pPr>
            <a:r>
              <a:rPr lang="ro-RO" sz="2400">
                <a:latin typeface="Arial"/>
                <a:ea typeface="Arial"/>
                <a:cs typeface="Arial"/>
                <a:sym typeface="Arial"/>
              </a:rPr>
              <a:t>Insieme, possiamo aprire nuove porte e trasformare la vita di coloro che serviamo. </a:t>
            </a:r>
            <a:br>
              <a:rPr lang="ro-RO" sz="2400">
                <a:latin typeface="Arial"/>
                <a:ea typeface="Arial"/>
                <a:cs typeface="Arial"/>
                <a:sym typeface="Arial"/>
              </a:rPr>
            </a:br>
            <a:r>
              <a:rPr lang="ro-RO" sz="2400">
                <a:latin typeface="Arial"/>
                <a:ea typeface="Arial"/>
                <a:cs typeface="Arial"/>
                <a:sym typeface="Arial"/>
              </a:rPr>
              <a:t>Grazie ancora una volta per il vostro impegno e il vostro desiderio di fare davvero la differenza nelle nostre comunità.</a:t>
            </a:r>
            <a:endParaRPr sz="2400">
              <a:latin typeface="Arial"/>
              <a:ea typeface="Arial"/>
              <a:cs typeface="Arial"/>
              <a:sym typeface="Arial"/>
            </a:endParaRPr>
          </a:p>
          <a:p>
            <a:pPr indent="0" lvl="0" marL="95250" rtl="0" algn="l">
              <a:lnSpc>
                <a:spcPct val="115000"/>
              </a:lnSpc>
              <a:spcBef>
                <a:spcPts val="800"/>
              </a:spcBef>
              <a:spcAft>
                <a:spcPts val="0"/>
              </a:spcAft>
              <a:buSzPts val="2100"/>
              <a:buNone/>
            </a:pPr>
            <a:r>
              <a:rPr lang="ro-RO" sz="2400">
                <a:latin typeface="Arial"/>
                <a:ea typeface="Arial"/>
                <a:cs typeface="Arial"/>
                <a:sym typeface="Arial"/>
              </a:rPr>
              <a:t> </a:t>
            </a:r>
            <a:endParaRPr/>
          </a:p>
          <a:p>
            <a:pPr indent="0" lvl="0" marL="0" rtl="0" algn="just">
              <a:lnSpc>
                <a:spcPct val="115000"/>
              </a:lnSpc>
              <a:spcBef>
                <a:spcPts val="800"/>
              </a:spcBef>
              <a:spcAft>
                <a:spcPts val="0"/>
              </a:spcAft>
              <a:buClr>
                <a:schemeClr val="dk1"/>
              </a:buClr>
              <a:buSzPts val="1900"/>
              <a:buNone/>
            </a:pPr>
            <a:r>
              <a:t/>
            </a:r>
            <a:endParaRPr sz="2000"/>
          </a:p>
        </p:txBody>
      </p:sp>
      <p:sp>
        <p:nvSpPr>
          <p:cNvPr id="229" name="Google Shape;229;p101"/>
          <p:cNvSpPr txBox="1"/>
          <p:nvPr>
            <p:ph type="title"/>
          </p:nvPr>
        </p:nvSpPr>
        <p:spPr>
          <a:xfrm>
            <a:off x="1575880" y="464943"/>
            <a:ext cx="9735011" cy="763500"/>
          </a:xfrm>
          <a:prstGeom prst="rect">
            <a:avLst/>
          </a:prstGeom>
          <a:noFill/>
          <a:ln>
            <a:noFill/>
          </a:ln>
        </p:spPr>
        <p:txBody>
          <a:bodyPr anchorCtr="0" anchor="t" bIns="94750" lIns="94750" spcFirstLastPara="1" rIns="94750" wrap="square" tIns="94750">
            <a:noAutofit/>
          </a:bodyPr>
          <a:lstStyle/>
          <a:p>
            <a:pPr indent="0" lvl="0" marL="0" rtl="0" algn="ctr">
              <a:lnSpc>
                <a:spcPct val="100000"/>
              </a:lnSpc>
              <a:spcBef>
                <a:spcPts val="0"/>
              </a:spcBef>
              <a:spcAft>
                <a:spcPts val="0"/>
              </a:spcAft>
              <a:buSzPts val="3600"/>
              <a:buNone/>
            </a:pPr>
            <a:br>
              <a:rPr lang="ro-RO" sz="2800">
                <a:latin typeface="Arial"/>
                <a:ea typeface="Arial"/>
                <a:cs typeface="Arial"/>
                <a:sym typeface="Arial"/>
              </a:rPr>
            </a:br>
            <a:br>
              <a:rPr lang="ro-RO" sz="2800">
                <a:latin typeface="Arial"/>
                <a:ea typeface="Arial"/>
                <a:cs typeface="Arial"/>
                <a:sym typeface="Arial"/>
              </a:rPr>
            </a:br>
            <a:endParaRPr sz="2800">
              <a:latin typeface="Arial"/>
              <a:ea typeface="Arial"/>
              <a:cs typeface="Arial"/>
              <a:sym typeface="Arial"/>
            </a:endParaRPr>
          </a:p>
        </p:txBody>
      </p:sp>
      <p:pic>
        <p:nvPicPr>
          <p:cNvPr descr="A group of colorful paper people&#10;&#10;Description automatically generated" id="230" name="Google Shape;230;p101"/>
          <p:cNvPicPr preferRelativeResize="0"/>
          <p:nvPr/>
        </p:nvPicPr>
        <p:blipFill rotWithShape="1">
          <a:blip r:embed="rId3">
            <a:alphaModFix/>
          </a:blip>
          <a:srcRect b="0" l="0" r="0" t="0"/>
          <a:stretch/>
        </p:blipFill>
        <p:spPr>
          <a:xfrm>
            <a:off x="408166" y="5051707"/>
            <a:ext cx="1282700" cy="11557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pic>
        <p:nvPicPr>
          <p:cNvPr id="235" name="Google Shape;235;p102"/>
          <p:cNvPicPr preferRelativeResize="0"/>
          <p:nvPr/>
        </p:nvPicPr>
        <p:blipFill rotWithShape="1">
          <a:blip r:embed="rId3">
            <a:alphaModFix/>
          </a:blip>
          <a:srcRect b="2380" l="0" r="0" t="2380"/>
          <a:stretch/>
        </p:blipFill>
        <p:spPr>
          <a:xfrm>
            <a:off x="4953701" y="99480"/>
            <a:ext cx="2701300" cy="2572709"/>
          </a:xfrm>
          <a:prstGeom prst="rect">
            <a:avLst/>
          </a:prstGeom>
          <a:noFill/>
          <a:ln>
            <a:noFill/>
          </a:ln>
        </p:spPr>
      </p:pic>
      <p:sp>
        <p:nvSpPr>
          <p:cNvPr id="236" name="Google Shape;236;p102"/>
          <p:cNvSpPr/>
          <p:nvPr/>
        </p:nvSpPr>
        <p:spPr>
          <a:xfrm>
            <a:off x="5272000" y="4856352"/>
            <a:ext cx="6778400" cy="813200"/>
          </a:xfrm>
          <a:prstGeom prst="rect">
            <a:avLst/>
          </a:prstGeom>
          <a:solidFill>
            <a:srgbClr val="FF9900"/>
          </a:solidFill>
          <a:ln>
            <a:noFill/>
          </a:ln>
        </p:spPr>
        <p:txBody>
          <a:bodyPr anchorCtr="0" anchor="ctr" bIns="126325" lIns="126325" spcFirstLastPara="1" rIns="126325" wrap="square" tIns="126325">
            <a:noAutofit/>
          </a:bodyPr>
          <a:lstStyle/>
          <a:p>
            <a:pPr indent="0" lvl="0" marL="0" marR="0" rtl="0" algn="ctr">
              <a:lnSpc>
                <a:spcPct val="100000"/>
              </a:lnSpc>
              <a:spcBef>
                <a:spcPts val="0"/>
              </a:spcBef>
              <a:spcAft>
                <a:spcPts val="0"/>
              </a:spcAft>
              <a:buClr>
                <a:srgbClr val="000000"/>
              </a:buClr>
              <a:buSzPts val="2135"/>
              <a:buFont typeface="Arial"/>
              <a:buNone/>
            </a:pPr>
            <a:r>
              <a:rPr b="1" i="0" lang="ro-RO" sz="2135" u="none" cap="none" strike="noStrike">
                <a:solidFill>
                  <a:srgbClr val="FEFEFE"/>
                </a:solidFill>
                <a:latin typeface="Arial"/>
                <a:ea typeface="Arial"/>
                <a:cs typeface="Arial"/>
                <a:sym typeface="Arial"/>
              </a:rPr>
              <a:t>Project no: 2022-1-RO01-KA220-VET-000085029</a:t>
            </a:r>
            <a:endParaRPr b="1" i="0" sz="2135" u="none" cap="none" strike="noStrike">
              <a:solidFill>
                <a:srgbClr val="FF9900"/>
              </a:solidFill>
              <a:latin typeface="Arial"/>
              <a:ea typeface="Arial"/>
              <a:cs typeface="Arial"/>
              <a:sym typeface="Arial"/>
            </a:endParaRPr>
          </a:p>
        </p:txBody>
      </p:sp>
      <p:pic>
        <p:nvPicPr>
          <p:cNvPr id="237" name="Google Shape;237;p102"/>
          <p:cNvPicPr preferRelativeResize="0"/>
          <p:nvPr/>
        </p:nvPicPr>
        <p:blipFill rotWithShape="1">
          <a:blip r:embed="rId4">
            <a:alphaModFix/>
          </a:blip>
          <a:srcRect b="0" l="2722" r="2731" t="0"/>
          <a:stretch/>
        </p:blipFill>
        <p:spPr>
          <a:xfrm>
            <a:off x="8429000" y="391891"/>
            <a:ext cx="2800080" cy="660845"/>
          </a:xfrm>
          <a:prstGeom prst="rect">
            <a:avLst/>
          </a:prstGeom>
          <a:noFill/>
          <a:ln>
            <a:noFill/>
          </a:ln>
        </p:spPr>
      </p:pic>
      <p:sp>
        <p:nvSpPr>
          <p:cNvPr id="238" name="Google Shape;238;p102"/>
          <p:cNvSpPr txBox="1"/>
          <p:nvPr/>
        </p:nvSpPr>
        <p:spPr>
          <a:xfrm>
            <a:off x="0" y="2712983"/>
            <a:ext cx="12192000" cy="2266000"/>
          </a:xfrm>
          <a:prstGeom prst="rect">
            <a:avLst/>
          </a:prstGeom>
          <a:solidFill>
            <a:srgbClr val="5F7D95"/>
          </a:solidFill>
          <a:ln>
            <a:noFill/>
          </a:ln>
        </p:spPr>
        <p:txBody>
          <a:bodyPr anchorCtr="0" anchor="ctr" bIns="126325" lIns="126325" spcFirstLastPara="1" rIns="126325" wrap="square" tIns="126325">
            <a:noAutofit/>
          </a:bodyPr>
          <a:lstStyle/>
          <a:p>
            <a:pPr indent="0" lvl="0" marL="0" marR="0" rtl="0" algn="ctr">
              <a:lnSpc>
                <a:spcPct val="90000"/>
              </a:lnSpc>
              <a:spcBef>
                <a:spcPts val="0"/>
              </a:spcBef>
              <a:spcAft>
                <a:spcPts val="0"/>
              </a:spcAft>
              <a:buClr>
                <a:srgbClr val="000000"/>
              </a:buClr>
              <a:buSzPts val="7200"/>
              <a:buFont typeface="Arial"/>
              <a:buNone/>
            </a:pPr>
            <a:r>
              <a:t/>
            </a:r>
            <a:endParaRPr b="1" i="0" sz="7200" u="none" cap="none" strike="noStrike">
              <a:solidFill>
                <a:srgbClr val="FFFFFF"/>
              </a:solidFill>
              <a:latin typeface="Arial Black"/>
              <a:ea typeface="Arial Black"/>
              <a:cs typeface="Arial Black"/>
              <a:sym typeface="Arial Black"/>
            </a:endParaRPr>
          </a:p>
          <a:p>
            <a:pPr indent="0" lvl="0" marL="0" marR="0" rtl="0" algn="ctr">
              <a:lnSpc>
                <a:spcPct val="90000"/>
              </a:lnSpc>
              <a:spcBef>
                <a:spcPts val="0"/>
              </a:spcBef>
              <a:spcAft>
                <a:spcPts val="0"/>
              </a:spcAft>
              <a:buClr>
                <a:srgbClr val="000000"/>
              </a:buClr>
              <a:buSzPts val="7200"/>
              <a:buFont typeface="Arial"/>
              <a:buNone/>
            </a:pPr>
            <a:r>
              <a:rPr b="1" i="0" lang="ro-RO" sz="7200" u="none" cap="none" strike="noStrike">
                <a:solidFill>
                  <a:srgbClr val="FFFFFF"/>
                </a:solidFill>
                <a:latin typeface="Arial Black"/>
                <a:ea typeface="Arial Black"/>
                <a:cs typeface="Arial Black"/>
                <a:sym typeface="Arial Black"/>
              </a:rPr>
              <a:t>Teach me to help</a:t>
            </a:r>
            <a:endParaRPr b="1" i="0" sz="8000" u="none" cap="none" strike="noStrike">
              <a:solidFill>
                <a:srgbClr val="FFFFFF"/>
              </a:solidFill>
              <a:latin typeface="Lexend"/>
              <a:ea typeface="Lexend"/>
              <a:cs typeface="Lexend"/>
              <a:sym typeface="Lexend"/>
            </a:endParaRPr>
          </a:p>
          <a:p>
            <a:pPr indent="0" lvl="0" marL="0" marR="0" rtl="0" algn="ctr">
              <a:lnSpc>
                <a:spcPct val="90000"/>
              </a:lnSpc>
              <a:spcBef>
                <a:spcPts val="0"/>
              </a:spcBef>
              <a:spcAft>
                <a:spcPts val="0"/>
              </a:spcAft>
              <a:buClr>
                <a:srgbClr val="000000"/>
              </a:buClr>
              <a:buSzPts val="4000"/>
              <a:buFont typeface="Arial"/>
              <a:buNone/>
            </a:pPr>
            <a:r>
              <a:rPr b="1" i="0" lang="ro-RO" sz="4000" u="none" cap="none" strike="noStrike">
                <a:solidFill>
                  <a:schemeClr val="lt1"/>
                </a:solidFill>
                <a:latin typeface="Calibri"/>
                <a:ea typeface="Calibri"/>
                <a:cs typeface="Calibri"/>
                <a:sym typeface="Calibri"/>
              </a:rPr>
              <a:t>www.tmth.eu</a:t>
            </a:r>
            <a:br>
              <a:rPr b="1" i="0" lang="ro-RO" sz="3200" u="none" cap="none" strike="noStrike">
                <a:solidFill>
                  <a:schemeClr val="lt1"/>
                </a:solidFill>
                <a:latin typeface="Calibri"/>
                <a:ea typeface="Calibri"/>
                <a:cs typeface="Calibri"/>
                <a:sym typeface="Calibri"/>
              </a:rPr>
            </a:br>
            <a:endParaRPr b="1" i="0" sz="3200" u="none" cap="none" strike="noStrike">
              <a:solidFill>
                <a:schemeClr val="lt1"/>
              </a:solidFill>
              <a:latin typeface="Lexend"/>
              <a:ea typeface="Lexend"/>
              <a:cs typeface="Lexend"/>
              <a:sym typeface="Lexend"/>
            </a:endParaRPr>
          </a:p>
        </p:txBody>
      </p:sp>
      <p:grpSp>
        <p:nvGrpSpPr>
          <p:cNvPr id="239" name="Google Shape;239;p102"/>
          <p:cNvGrpSpPr/>
          <p:nvPr/>
        </p:nvGrpSpPr>
        <p:grpSpPr>
          <a:xfrm>
            <a:off x="1211416" y="5675459"/>
            <a:ext cx="9769187" cy="1128737"/>
            <a:chOff x="498500" y="4137629"/>
            <a:chExt cx="8147326" cy="941346"/>
          </a:xfrm>
        </p:grpSpPr>
        <p:grpSp>
          <p:nvGrpSpPr>
            <p:cNvPr id="240" name="Google Shape;240;p102"/>
            <p:cNvGrpSpPr/>
            <p:nvPr/>
          </p:nvGrpSpPr>
          <p:grpSpPr>
            <a:xfrm>
              <a:off x="498500" y="4226550"/>
              <a:ext cx="4586516" cy="852425"/>
              <a:chOff x="498500" y="4226550"/>
              <a:chExt cx="4586516" cy="852425"/>
            </a:xfrm>
          </p:grpSpPr>
          <p:grpSp>
            <p:nvGrpSpPr>
              <p:cNvPr id="241" name="Google Shape;241;p102"/>
              <p:cNvGrpSpPr/>
              <p:nvPr/>
            </p:nvGrpSpPr>
            <p:grpSpPr>
              <a:xfrm>
                <a:off x="498500" y="4226550"/>
                <a:ext cx="2782903" cy="852425"/>
                <a:chOff x="661431" y="5761985"/>
                <a:chExt cx="4102762" cy="1256708"/>
              </a:xfrm>
            </p:grpSpPr>
            <p:pic>
              <p:nvPicPr>
                <p:cNvPr id="242" name="Google Shape;242;p102"/>
                <p:cNvPicPr preferRelativeResize="0"/>
                <p:nvPr/>
              </p:nvPicPr>
              <p:blipFill rotWithShape="1">
                <a:blip r:embed="rId5">
                  <a:alphaModFix/>
                </a:blip>
                <a:srcRect b="0" l="0" r="0" t="0"/>
                <a:stretch/>
              </p:blipFill>
              <p:spPr>
                <a:xfrm>
                  <a:off x="3392779" y="5768268"/>
                  <a:ext cx="1371414" cy="1072165"/>
                </a:xfrm>
                <a:prstGeom prst="rect">
                  <a:avLst/>
                </a:prstGeom>
                <a:noFill/>
                <a:ln>
                  <a:noFill/>
                </a:ln>
              </p:spPr>
            </p:pic>
            <p:pic>
              <p:nvPicPr>
                <p:cNvPr id="243" name="Google Shape;243;p102"/>
                <p:cNvPicPr preferRelativeResize="0"/>
                <p:nvPr/>
              </p:nvPicPr>
              <p:blipFill rotWithShape="1">
                <a:blip r:embed="rId6">
                  <a:alphaModFix/>
                </a:blip>
                <a:srcRect b="0" l="0" r="0" t="0"/>
                <a:stretch/>
              </p:blipFill>
              <p:spPr>
                <a:xfrm>
                  <a:off x="661431" y="5761985"/>
                  <a:ext cx="1584550" cy="1256708"/>
                </a:xfrm>
                <a:prstGeom prst="rect">
                  <a:avLst/>
                </a:prstGeom>
                <a:noFill/>
                <a:ln>
                  <a:noFill/>
                </a:ln>
              </p:spPr>
            </p:pic>
          </p:grpSp>
          <p:pic>
            <p:nvPicPr>
              <p:cNvPr descr="Logo Oriensys" id="244" name="Google Shape;244;p102"/>
              <p:cNvPicPr preferRelativeResize="0"/>
              <p:nvPr/>
            </p:nvPicPr>
            <p:blipFill rotWithShape="1">
              <a:blip r:embed="rId7">
                <a:alphaModFix/>
              </a:blip>
              <a:srcRect b="0" l="0" r="0" t="0"/>
              <a:stretch/>
            </p:blipFill>
            <p:spPr>
              <a:xfrm>
                <a:off x="4059273" y="4297788"/>
                <a:ext cx="1025743" cy="621025"/>
              </a:xfrm>
              <a:prstGeom prst="rect">
                <a:avLst/>
              </a:prstGeom>
              <a:noFill/>
              <a:ln>
                <a:noFill/>
              </a:ln>
            </p:spPr>
          </p:pic>
        </p:grpSp>
        <p:pic>
          <p:nvPicPr>
            <p:cNvPr id="245" name="Google Shape;245;p102"/>
            <p:cNvPicPr preferRelativeResize="0"/>
            <p:nvPr/>
          </p:nvPicPr>
          <p:blipFill rotWithShape="1">
            <a:blip r:embed="rId8">
              <a:alphaModFix/>
            </a:blip>
            <a:srcRect b="0" l="0" r="0" t="0"/>
            <a:stretch/>
          </p:blipFill>
          <p:spPr>
            <a:xfrm>
              <a:off x="7927676" y="4244682"/>
              <a:ext cx="718150" cy="727244"/>
            </a:xfrm>
            <a:prstGeom prst="rect">
              <a:avLst/>
            </a:prstGeom>
            <a:noFill/>
            <a:ln>
              <a:noFill/>
            </a:ln>
          </p:spPr>
        </p:pic>
        <p:pic>
          <p:nvPicPr>
            <p:cNvPr id="246" name="Google Shape;246;p102"/>
            <p:cNvPicPr preferRelativeResize="0"/>
            <p:nvPr/>
          </p:nvPicPr>
          <p:blipFill rotWithShape="1">
            <a:blip r:embed="rId9">
              <a:alphaModFix/>
            </a:blip>
            <a:srcRect b="7328" l="0" r="0" t="-7329"/>
            <a:stretch/>
          </p:blipFill>
          <p:spPr>
            <a:xfrm>
              <a:off x="6147275" y="4137629"/>
              <a:ext cx="718150" cy="913596"/>
            </a:xfrm>
            <a:prstGeom prst="rect">
              <a:avLst/>
            </a:prstGeom>
            <a:noFill/>
            <a:ln>
              <a:noFill/>
            </a:ln>
          </p:spPr>
        </p:pic>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5"/>
          <p:cNvSpPr txBox="1"/>
          <p:nvPr>
            <p:ph idx="1" type="body"/>
          </p:nvPr>
        </p:nvSpPr>
        <p:spPr>
          <a:xfrm>
            <a:off x="875489" y="1536633"/>
            <a:ext cx="10356511" cy="4144320"/>
          </a:xfrm>
          <a:prstGeom prst="rect">
            <a:avLst/>
          </a:prstGeom>
          <a:noFill/>
          <a:ln>
            <a:noFill/>
          </a:ln>
        </p:spPr>
        <p:txBody>
          <a:bodyPr anchorCtr="0" anchor="t" bIns="126325" lIns="126325" spcFirstLastPara="1" rIns="126325" wrap="square" tIns="126325">
            <a:noAutofit/>
          </a:bodyPr>
          <a:lstStyle/>
          <a:p>
            <a:pPr indent="0" lvl="0" marL="95250" rtl="0" algn="l">
              <a:lnSpc>
                <a:spcPct val="115000"/>
              </a:lnSpc>
              <a:spcBef>
                <a:spcPts val="0"/>
              </a:spcBef>
              <a:spcAft>
                <a:spcPts val="0"/>
              </a:spcAft>
              <a:buSzPts val="2100"/>
              <a:buNone/>
            </a:pPr>
            <a:r>
              <a:t/>
            </a:r>
            <a:endParaRPr sz="1800">
              <a:latin typeface="Arial"/>
              <a:ea typeface="Arial"/>
              <a:cs typeface="Arial"/>
              <a:sym typeface="Arial"/>
            </a:endParaRPr>
          </a:p>
          <a:p>
            <a:pPr indent="0" lvl="0" marL="95250" rtl="0" algn="l">
              <a:lnSpc>
                <a:spcPct val="115000"/>
              </a:lnSpc>
              <a:spcBef>
                <a:spcPts val="800"/>
              </a:spcBef>
              <a:spcAft>
                <a:spcPts val="0"/>
              </a:spcAft>
              <a:buSzPts val="2100"/>
              <a:buNone/>
            </a:pPr>
            <a:r>
              <a:rPr lang="ro-RO" sz="2400">
                <a:latin typeface="Arial"/>
                <a:ea typeface="Arial"/>
                <a:cs typeface="Arial"/>
                <a:sym typeface="Arial"/>
              </a:rPr>
              <a:t>La pandemia degli ultimi anni ha dimostrato l'importanza di utilizzare l'ambiente online per l'istruzione, aprendo nuove opportunità di accesso per le persone con disabilità. In questo contesto, è stato implementato il progetto "INSEGNAMI AD AIUTARE" per rimuovere le barriere esistenti e creare un ambiente educativo inclusivo per le persone con bisogni speciali.</a:t>
            </a:r>
            <a:endParaRPr sz="2000">
              <a:solidFill>
                <a:srgbClr val="000000"/>
              </a:solidFill>
              <a:latin typeface="Calibri"/>
              <a:ea typeface="Calibri"/>
              <a:cs typeface="Calibri"/>
              <a:sym typeface="Calibri"/>
            </a:endParaRPr>
          </a:p>
          <a:p>
            <a:pPr indent="0" lvl="0" marL="95250" rtl="0" algn="l">
              <a:lnSpc>
                <a:spcPct val="115000"/>
              </a:lnSpc>
              <a:spcBef>
                <a:spcPts val="800"/>
              </a:spcBef>
              <a:spcAft>
                <a:spcPts val="0"/>
              </a:spcAft>
              <a:buSzPts val="2100"/>
              <a:buNone/>
            </a:pPr>
            <a:r>
              <a:t/>
            </a:r>
            <a:endParaRPr sz="2000">
              <a:solidFill>
                <a:srgbClr val="000000"/>
              </a:solidFill>
              <a:latin typeface="Calibri"/>
              <a:ea typeface="Calibri"/>
              <a:cs typeface="Calibri"/>
              <a:sym typeface="Calibri"/>
            </a:endParaRPr>
          </a:p>
          <a:p>
            <a:pPr indent="0" lvl="0" marL="101600" rtl="0" algn="just">
              <a:lnSpc>
                <a:spcPct val="150000"/>
              </a:lnSpc>
              <a:spcBef>
                <a:spcPts val="800"/>
              </a:spcBef>
              <a:spcAft>
                <a:spcPts val="0"/>
              </a:spcAft>
              <a:buSzPts val="2000"/>
              <a:buNone/>
            </a:pPr>
            <a:r>
              <a:t/>
            </a:r>
            <a:endParaRPr sz="2000"/>
          </a:p>
        </p:txBody>
      </p:sp>
      <p:sp>
        <p:nvSpPr>
          <p:cNvPr id="112" name="Google Shape;112;p5"/>
          <p:cNvSpPr txBox="1"/>
          <p:nvPr>
            <p:ph type="title"/>
          </p:nvPr>
        </p:nvSpPr>
        <p:spPr>
          <a:xfrm>
            <a:off x="1552792" y="464943"/>
            <a:ext cx="9758100" cy="763500"/>
          </a:xfrm>
          <a:prstGeom prst="rect">
            <a:avLst/>
          </a:prstGeom>
          <a:noFill/>
          <a:ln>
            <a:noFill/>
          </a:ln>
        </p:spPr>
        <p:txBody>
          <a:bodyPr anchorCtr="0" anchor="t" bIns="94750" lIns="94750" spcFirstLastPara="1" rIns="94750" wrap="square" tIns="94750">
            <a:noAutofit/>
          </a:bodyPr>
          <a:lstStyle/>
          <a:p>
            <a:pPr indent="0" lvl="0" marL="0" rtl="0" algn="l">
              <a:lnSpc>
                <a:spcPct val="100000"/>
              </a:lnSpc>
              <a:spcBef>
                <a:spcPts val="0"/>
              </a:spcBef>
              <a:spcAft>
                <a:spcPts val="0"/>
              </a:spcAft>
              <a:buSzPts val="3600"/>
              <a:buNone/>
            </a:pPr>
            <a:r>
              <a:t/>
            </a:r>
            <a:endParaRPr/>
          </a:p>
        </p:txBody>
      </p:sp>
      <p:pic>
        <p:nvPicPr>
          <p:cNvPr descr="A group of colorful paper people&#10;&#10;Description automatically generated" id="113" name="Google Shape;113;p5"/>
          <p:cNvPicPr preferRelativeResize="0"/>
          <p:nvPr/>
        </p:nvPicPr>
        <p:blipFill rotWithShape="1">
          <a:blip r:embed="rId3">
            <a:alphaModFix/>
          </a:blip>
          <a:srcRect b="0" l="0" r="0" t="0"/>
          <a:stretch/>
        </p:blipFill>
        <p:spPr>
          <a:xfrm>
            <a:off x="318650" y="5237357"/>
            <a:ext cx="1282700" cy="11557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87"/>
          <p:cNvSpPr txBox="1"/>
          <p:nvPr>
            <p:ph idx="1" type="body"/>
          </p:nvPr>
        </p:nvSpPr>
        <p:spPr>
          <a:xfrm>
            <a:off x="1206230" y="1204122"/>
            <a:ext cx="10025770" cy="4048813"/>
          </a:xfrm>
          <a:prstGeom prst="rect">
            <a:avLst/>
          </a:prstGeom>
          <a:noFill/>
          <a:ln>
            <a:noFill/>
          </a:ln>
        </p:spPr>
        <p:txBody>
          <a:bodyPr anchorCtr="0" anchor="t" bIns="94750" lIns="94750" spcFirstLastPara="1" rIns="94750" wrap="square" tIns="94750">
            <a:noAutofit/>
          </a:bodyPr>
          <a:lstStyle/>
          <a:p>
            <a:pPr indent="0" lvl="0" marL="95250" rtl="0" algn="l">
              <a:lnSpc>
                <a:spcPct val="115000"/>
              </a:lnSpc>
              <a:spcBef>
                <a:spcPts val="0"/>
              </a:spcBef>
              <a:spcAft>
                <a:spcPts val="0"/>
              </a:spcAft>
              <a:buSzPts val="2100"/>
              <a:buNone/>
            </a:pPr>
            <a:r>
              <a:t/>
            </a:r>
            <a:endParaRPr sz="1800">
              <a:latin typeface="Arial"/>
              <a:ea typeface="Arial"/>
              <a:cs typeface="Arial"/>
              <a:sym typeface="Arial"/>
            </a:endParaRPr>
          </a:p>
          <a:p>
            <a:pPr indent="0" lvl="0" marL="95250" rtl="0" algn="l">
              <a:lnSpc>
                <a:spcPct val="115000"/>
              </a:lnSpc>
              <a:spcBef>
                <a:spcPts val="800"/>
              </a:spcBef>
              <a:spcAft>
                <a:spcPts val="0"/>
              </a:spcAft>
              <a:buSzPts val="2100"/>
              <a:buNone/>
            </a:pPr>
            <a:r>
              <a:t/>
            </a:r>
            <a:endParaRPr sz="1800">
              <a:latin typeface="Arial"/>
              <a:ea typeface="Arial"/>
              <a:cs typeface="Arial"/>
              <a:sym typeface="Arial"/>
            </a:endParaRPr>
          </a:p>
          <a:p>
            <a:pPr indent="0" lvl="0" marL="95250" rtl="0" algn="just">
              <a:lnSpc>
                <a:spcPct val="115000"/>
              </a:lnSpc>
              <a:spcBef>
                <a:spcPts val="800"/>
              </a:spcBef>
              <a:spcAft>
                <a:spcPts val="800"/>
              </a:spcAft>
              <a:buSzPts val="2100"/>
              <a:buNone/>
            </a:pPr>
            <a:r>
              <a:rPr lang="ro-RO" sz="2400">
                <a:latin typeface="Arial"/>
                <a:ea typeface="Arial"/>
                <a:cs typeface="Arial"/>
                <a:sym typeface="Arial"/>
              </a:rPr>
              <a:t>Attraverso questo progetto, l'obiettivo era quello di garantire un accesso facile, senza ostacoli e paritario allo sviluppo personale e professionale delle persone con disabilità, facilitando così la loro partecipazione attiva alla vita della comunità. Il progetto ha risposto anche alle esigenze di formazione continua degli operatori sociali, aiutandoli ad acquisire competenze nell'utilizzo delle tecnologie digitali a supporto delle persone in difficoltà.</a:t>
            </a:r>
            <a:endParaRPr sz="2400">
              <a:latin typeface="Calibri"/>
              <a:ea typeface="Calibri"/>
              <a:cs typeface="Calibri"/>
              <a:sym typeface="Calibri"/>
            </a:endParaRPr>
          </a:p>
        </p:txBody>
      </p:sp>
      <p:pic>
        <p:nvPicPr>
          <p:cNvPr descr="A group of colorful paper people&#10;&#10;Description automatically generated" id="119" name="Google Shape;119;p87"/>
          <p:cNvPicPr preferRelativeResize="0"/>
          <p:nvPr/>
        </p:nvPicPr>
        <p:blipFill rotWithShape="1">
          <a:blip r:embed="rId3">
            <a:alphaModFix/>
          </a:blip>
          <a:srcRect b="0" l="0" r="0" t="0"/>
          <a:stretch/>
        </p:blipFill>
        <p:spPr>
          <a:xfrm>
            <a:off x="318650" y="5252935"/>
            <a:ext cx="1282700" cy="11557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6"/>
          <p:cNvSpPr txBox="1"/>
          <p:nvPr/>
        </p:nvSpPr>
        <p:spPr>
          <a:xfrm>
            <a:off x="894945" y="836580"/>
            <a:ext cx="10618182" cy="5735609"/>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b="1" i="0" lang="ro-RO" sz="2000" u="none" cap="none" strike="noStrike">
                <a:solidFill>
                  <a:srgbClr val="000000"/>
                </a:solidFill>
                <a:latin typeface="Arial"/>
                <a:ea typeface="Arial"/>
                <a:cs typeface="Arial"/>
                <a:sym typeface="Arial"/>
              </a:rPr>
              <a:t>                                              Obiettivi del progetto</a:t>
            </a:r>
            <a:endParaRPr b="0" i="0" sz="2000" u="none" cap="none" strike="noStrike">
              <a:solidFill>
                <a:srgbClr val="000000"/>
              </a:solidFill>
              <a:latin typeface="Arial"/>
              <a:ea typeface="Arial"/>
              <a:cs typeface="Arial"/>
              <a:sym typeface="Arial"/>
            </a:endParaRPr>
          </a:p>
          <a:p>
            <a:pPr indent="0" lvl="0" marL="0" marR="0" rtl="0" algn="l">
              <a:lnSpc>
                <a:spcPct val="115000"/>
              </a:lnSpc>
              <a:spcBef>
                <a:spcPts val="800"/>
              </a:spcBef>
              <a:spcAft>
                <a:spcPts val="0"/>
              </a:spcAft>
              <a:buNone/>
            </a:pPr>
            <a:r>
              <a:rPr b="1" i="0" lang="ro-RO" sz="2000" u="none" cap="none" strike="noStrike">
                <a:solidFill>
                  <a:srgbClr val="000000"/>
                </a:solidFill>
                <a:latin typeface="Arial"/>
                <a:ea typeface="Arial"/>
                <a:cs typeface="Arial"/>
                <a:sym typeface="Arial"/>
              </a:rPr>
              <a:t>Obiettivo generale:</a:t>
            </a:r>
            <a:br>
              <a:rPr b="1" i="0" lang="ro-RO" sz="2000" u="none" cap="none" strike="noStrike">
                <a:solidFill>
                  <a:srgbClr val="000000"/>
                </a:solidFill>
                <a:latin typeface="Arial"/>
                <a:ea typeface="Arial"/>
                <a:cs typeface="Arial"/>
                <a:sym typeface="Arial"/>
              </a:rPr>
            </a:br>
            <a:r>
              <a:rPr b="0" i="0" lang="ro-RO" sz="2000" u="none" cap="none" strike="noStrike">
                <a:solidFill>
                  <a:srgbClr val="000000"/>
                </a:solidFill>
                <a:latin typeface="Arial"/>
                <a:ea typeface="Arial"/>
                <a:cs typeface="Arial"/>
                <a:sym typeface="Arial"/>
              </a:rPr>
              <a:t>Sviluppare le competenze degli assistenti sociali nella progettazione e integrazione di programmi digitali a supporto dello sviluppo personale e dell'inclusione sociale delle persone con disabilità.</a:t>
            </a:r>
            <a:br>
              <a:rPr b="1" i="0" lang="ro-RO" sz="2000" u="none" cap="none" strike="noStrike">
                <a:solidFill>
                  <a:srgbClr val="000000"/>
                </a:solidFill>
                <a:latin typeface="Arial"/>
                <a:ea typeface="Arial"/>
                <a:cs typeface="Arial"/>
                <a:sym typeface="Arial"/>
              </a:rPr>
            </a:br>
            <a:r>
              <a:rPr b="1" i="0" lang="ro-RO" sz="2000" u="none" cap="none" strike="noStrike">
                <a:solidFill>
                  <a:srgbClr val="000000"/>
                </a:solidFill>
                <a:latin typeface="Arial"/>
                <a:ea typeface="Arial"/>
                <a:cs typeface="Arial"/>
                <a:sym typeface="Arial"/>
              </a:rPr>
              <a:t>Obiettivi specifici:</a:t>
            </a:r>
            <a:br>
              <a:rPr b="1" i="0" lang="ro-RO" sz="2000" u="none" cap="none" strike="noStrike">
                <a:solidFill>
                  <a:srgbClr val="000000"/>
                </a:solidFill>
                <a:latin typeface="Arial"/>
                <a:ea typeface="Arial"/>
                <a:cs typeface="Arial"/>
                <a:sym typeface="Arial"/>
              </a:rPr>
            </a:br>
            <a:r>
              <a:rPr b="0" i="0" lang="ro-RO" sz="2000" u="none" cap="none" strike="noStrike">
                <a:solidFill>
                  <a:srgbClr val="000000"/>
                </a:solidFill>
                <a:latin typeface="Arial"/>
                <a:ea typeface="Arial"/>
                <a:cs typeface="Arial"/>
                <a:sym typeface="Arial"/>
              </a:rPr>
              <a:t>Aumentare le competenze degli assistenti sociali nella progettazione e nello sviluppo di corsi online adattati alle esigenze delle persone con disabilità.</a:t>
            </a:r>
            <a:br>
              <a:rPr b="0" i="0" lang="ro-RO" sz="2000" u="none" cap="none" strike="noStrike">
                <a:solidFill>
                  <a:srgbClr val="000000"/>
                </a:solidFill>
                <a:latin typeface="Arial"/>
                <a:ea typeface="Arial"/>
                <a:cs typeface="Arial"/>
                <a:sym typeface="Arial"/>
              </a:rPr>
            </a:br>
            <a:r>
              <a:rPr b="0" i="0" lang="ro-RO" sz="2000" u="none" cap="none" strike="noStrike">
                <a:solidFill>
                  <a:srgbClr val="000000"/>
                </a:solidFill>
                <a:latin typeface="Arial"/>
                <a:ea typeface="Arial"/>
                <a:cs typeface="Arial"/>
                <a:sym typeface="Arial"/>
              </a:rPr>
              <a:t>Migliorare le capacità di comunicazione efficace nell'ambiente digitale, facilitando le interazioni online.</a:t>
            </a:r>
            <a:br>
              <a:rPr b="0" i="0" lang="ro-RO" sz="2000" u="none" cap="none" strike="noStrike">
                <a:solidFill>
                  <a:srgbClr val="000000"/>
                </a:solidFill>
                <a:latin typeface="Arial"/>
                <a:ea typeface="Arial"/>
                <a:cs typeface="Arial"/>
                <a:sym typeface="Arial"/>
              </a:rPr>
            </a:br>
            <a:r>
              <a:rPr b="0" i="0" lang="ro-RO" sz="2000" u="none" cap="none" strike="noStrike">
                <a:solidFill>
                  <a:srgbClr val="000000"/>
                </a:solidFill>
                <a:latin typeface="Arial"/>
                <a:ea typeface="Arial"/>
                <a:cs typeface="Arial"/>
                <a:sym typeface="Arial"/>
              </a:rPr>
              <a:t>Migliorare la qualità del lavoro e delle pratiche delle organizzazioni coinvolte nel progetto, fornendo un supporto educativo di qualità.</a:t>
            </a:r>
            <a:br>
              <a:rPr b="0" i="0" lang="ro-RO" sz="2000" u="none" cap="none" strike="noStrike">
                <a:solidFill>
                  <a:srgbClr val="000000"/>
                </a:solidFill>
                <a:latin typeface="Arial"/>
                <a:ea typeface="Arial"/>
                <a:cs typeface="Arial"/>
                <a:sym typeface="Arial"/>
              </a:rPr>
            </a:br>
            <a:r>
              <a:rPr b="0" i="0" lang="ro-RO" sz="2000" u="none" cap="none" strike="noStrike">
                <a:solidFill>
                  <a:srgbClr val="000000"/>
                </a:solidFill>
                <a:latin typeface="Arial"/>
                <a:ea typeface="Arial"/>
                <a:cs typeface="Arial"/>
                <a:sym typeface="Arial"/>
              </a:rPr>
              <a:t>Rafforzare la capacità delle organizzazioni di lavorare a livello transnazionale e intersettoriale per soddisfare le esigenze delle persone con disabilità.</a:t>
            </a:r>
            <a:endParaRPr b="0" i="0" sz="2000" u="none" cap="none" strike="noStrike">
              <a:solidFill>
                <a:srgbClr val="000000"/>
              </a:solidFill>
              <a:latin typeface="Arial"/>
              <a:ea typeface="Arial"/>
              <a:cs typeface="Arial"/>
              <a:sym typeface="Arial"/>
            </a:endParaRPr>
          </a:p>
        </p:txBody>
      </p:sp>
      <p:pic>
        <p:nvPicPr>
          <p:cNvPr descr="A group of colorful paper people&#10;&#10;Description automatically generated" id="125" name="Google Shape;125;p6"/>
          <p:cNvPicPr preferRelativeResize="0"/>
          <p:nvPr/>
        </p:nvPicPr>
        <p:blipFill rotWithShape="1">
          <a:blip r:embed="rId3">
            <a:alphaModFix/>
          </a:blip>
          <a:srcRect b="0" l="0" r="0" t="0"/>
          <a:stretch/>
        </p:blipFill>
        <p:spPr>
          <a:xfrm>
            <a:off x="9850187" y="185548"/>
            <a:ext cx="1282700" cy="11557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7"/>
          <p:cNvSpPr txBox="1"/>
          <p:nvPr>
            <p:ph idx="1" type="body"/>
          </p:nvPr>
        </p:nvSpPr>
        <p:spPr>
          <a:xfrm>
            <a:off x="1128408" y="1536632"/>
            <a:ext cx="10103591" cy="3599571"/>
          </a:xfrm>
          <a:prstGeom prst="rect">
            <a:avLst/>
          </a:prstGeom>
          <a:noFill/>
          <a:ln>
            <a:noFill/>
          </a:ln>
        </p:spPr>
        <p:txBody>
          <a:bodyPr anchorCtr="0" anchor="t" bIns="126325" lIns="126325" spcFirstLastPara="1" rIns="126325" wrap="square" tIns="126325">
            <a:noAutofit/>
          </a:bodyPr>
          <a:lstStyle/>
          <a:p>
            <a:pPr indent="0" lvl="0" marL="0" rtl="0" algn="just">
              <a:lnSpc>
                <a:spcPct val="115000"/>
              </a:lnSpc>
              <a:spcBef>
                <a:spcPts val="0"/>
              </a:spcBef>
              <a:spcAft>
                <a:spcPts val="0"/>
              </a:spcAft>
              <a:buClr>
                <a:schemeClr val="dk1"/>
              </a:buClr>
              <a:buSzPts val="1900"/>
              <a:buNone/>
            </a:pPr>
            <a:r>
              <a:rPr lang="ro-RO" sz="2400">
                <a:latin typeface="Arial"/>
                <a:ea typeface="Arial"/>
                <a:cs typeface="Arial"/>
                <a:sym typeface="Arial"/>
              </a:rPr>
              <a:t>Il progetto "Teach Me To Help" è stato realizzato nell'ambito del programma Erasmus+, che svolge un ruolo chiave nel facilitare lo scambio di buone pratiche tra organizzazioni internazionali e nel sostenere lo sviluppo di competenze professionali rilevanti per l'istruzione moderna. Il programma Erasmus+ ha fornito il quadro ideale per la collaborazione transnazionale, consentendo agli assistenti sociali e alle organizzazioni partecipanti di migliorare le proprie competenze e metodi di insegnamento, adattandoli alle esigenze delle persone con disabilità.</a:t>
            </a:r>
            <a:endParaRPr sz="2000"/>
          </a:p>
        </p:txBody>
      </p:sp>
      <p:sp>
        <p:nvSpPr>
          <p:cNvPr id="131" name="Google Shape;131;p7"/>
          <p:cNvSpPr txBox="1"/>
          <p:nvPr>
            <p:ph type="title"/>
          </p:nvPr>
        </p:nvSpPr>
        <p:spPr>
          <a:xfrm>
            <a:off x="1552792" y="464943"/>
            <a:ext cx="9758100" cy="763500"/>
          </a:xfrm>
          <a:prstGeom prst="rect">
            <a:avLst/>
          </a:prstGeom>
          <a:noFill/>
          <a:ln>
            <a:noFill/>
          </a:ln>
        </p:spPr>
        <p:txBody>
          <a:bodyPr anchorCtr="0" anchor="t" bIns="94750" lIns="94750" spcFirstLastPara="1" rIns="94750" wrap="square" tIns="94750">
            <a:noAutofit/>
          </a:bodyPr>
          <a:lstStyle/>
          <a:p>
            <a:pPr indent="0" lvl="0" marL="0" rtl="0" algn="l">
              <a:lnSpc>
                <a:spcPct val="100000"/>
              </a:lnSpc>
              <a:spcBef>
                <a:spcPts val="0"/>
              </a:spcBef>
              <a:spcAft>
                <a:spcPts val="0"/>
              </a:spcAft>
              <a:buSzPts val="3600"/>
              <a:buNone/>
            </a:pPr>
            <a:r>
              <a:t/>
            </a:r>
            <a:endParaRPr/>
          </a:p>
        </p:txBody>
      </p:sp>
      <p:pic>
        <p:nvPicPr>
          <p:cNvPr descr="A group of colorful paper people&#10;&#10;Description automatically generated" id="132" name="Google Shape;132;p7"/>
          <p:cNvPicPr preferRelativeResize="0"/>
          <p:nvPr/>
        </p:nvPicPr>
        <p:blipFill rotWithShape="1">
          <a:blip r:embed="rId3">
            <a:alphaModFix/>
          </a:blip>
          <a:srcRect b="0" l="0" r="0" t="0"/>
          <a:stretch/>
        </p:blipFill>
        <p:spPr>
          <a:xfrm>
            <a:off x="270092" y="5321368"/>
            <a:ext cx="1282700" cy="11557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88"/>
          <p:cNvSpPr txBox="1"/>
          <p:nvPr>
            <p:ph idx="1" type="body"/>
          </p:nvPr>
        </p:nvSpPr>
        <p:spPr>
          <a:xfrm>
            <a:off x="1128408" y="1536632"/>
            <a:ext cx="10103591" cy="3599571"/>
          </a:xfrm>
          <a:prstGeom prst="rect">
            <a:avLst/>
          </a:prstGeom>
          <a:noFill/>
          <a:ln>
            <a:noFill/>
          </a:ln>
        </p:spPr>
        <p:txBody>
          <a:bodyPr anchorCtr="0" anchor="t" bIns="126325" lIns="126325" spcFirstLastPara="1" rIns="126325" wrap="square" tIns="126325">
            <a:noAutofit/>
          </a:bodyPr>
          <a:lstStyle/>
          <a:p>
            <a:pPr indent="0" lvl="0" marL="95250" rtl="0" algn="just">
              <a:lnSpc>
                <a:spcPct val="115000"/>
              </a:lnSpc>
              <a:spcBef>
                <a:spcPts val="0"/>
              </a:spcBef>
              <a:spcAft>
                <a:spcPts val="800"/>
              </a:spcAft>
              <a:buSzPts val="2100"/>
              <a:buNone/>
            </a:pPr>
            <a:r>
              <a:rPr lang="ro-RO" sz="2400">
                <a:latin typeface="Arial"/>
                <a:ea typeface="Arial"/>
                <a:cs typeface="Arial"/>
                <a:sym typeface="Arial"/>
              </a:rPr>
              <a:t>Grazie a questo programma, il progetto ha beneficiato di opportunità di formazione internazionale, risorse finanziarie e metodologiche essenziali, contribuendo così allo sviluppo di un ambiente educativo accessibile e innovativo. Erasmus+ promuove l'inclusione sociale ed educativa e il progetto "Teach Me To Help" ha rispecchiato appieno questi valori creando soluzioni che rispondono ai bisogni reali delle persone vulnerabili.</a:t>
            </a:r>
            <a:endParaRPr sz="2000"/>
          </a:p>
        </p:txBody>
      </p:sp>
      <p:sp>
        <p:nvSpPr>
          <p:cNvPr id="138" name="Google Shape;138;p88"/>
          <p:cNvSpPr txBox="1"/>
          <p:nvPr>
            <p:ph type="title"/>
          </p:nvPr>
        </p:nvSpPr>
        <p:spPr>
          <a:xfrm>
            <a:off x="1552792" y="464943"/>
            <a:ext cx="9758100" cy="763500"/>
          </a:xfrm>
          <a:prstGeom prst="rect">
            <a:avLst/>
          </a:prstGeom>
          <a:noFill/>
          <a:ln>
            <a:noFill/>
          </a:ln>
        </p:spPr>
        <p:txBody>
          <a:bodyPr anchorCtr="0" anchor="t" bIns="94750" lIns="94750" spcFirstLastPara="1" rIns="94750" wrap="square" tIns="94750">
            <a:noAutofit/>
          </a:bodyPr>
          <a:lstStyle/>
          <a:p>
            <a:pPr indent="0" lvl="0" marL="0" rtl="0" algn="l">
              <a:lnSpc>
                <a:spcPct val="100000"/>
              </a:lnSpc>
              <a:spcBef>
                <a:spcPts val="0"/>
              </a:spcBef>
              <a:spcAft>
                <a:spcPts val="0"/>
              </a:spcAft>
              <a:buSzPts val="3600"/>
              <a:buNone/>
            </a:pPr>
            <a:r>
              <a:t/>
            </a:r>
            <a:endParaRPr/>
          </a:p>
        </p:txBody>
      </p:sp>
      <p:pic>
        <p:nvPicPr>
          <p:cNvPr descr="A group of colorful paper people&#10;&#10;Description automatically generated" id="139" name="Google Shape;139;p88"/>
          <p:cNvPicPr preferRelativeResize="0"/>
          <p:nvPr/>
        </p:nvPicPr>
        <p:blipFill rotWithShape="1">
          <a:blip r:embed="rId3">
            <a:alphaModFix/>
          </a:blip>
          <a:srcRect b="0" l="0" r="0" t="0"/>
          <a:stretch/>
        </p:blipFill>
        <p:spPr>
          <a:xfrm>
            <a:off x="318218" y="5321368"/>
            <a:ext cx="1282700" cy="11557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89"/>
          <p:cNvSpPr txBox="1"/>
          <p:nvPr>
            <p:ph idx="1" type="body"/>
          </p:nvPr>
        </p:nvSpPr>
        <p:spPr>
          <a:xfrm>
            <a:off x="1128408" y="1228443"/>
            <a:ext cx="10103591" cy="4861071"/>
          </a:xfrm>
          <a:prstGeom prst="rect">
            <a:avLst/>
          </a:prstGeom>
          <a:noFill/>
          <a:ln>
            <a:noFill/>
          </a:ln>
        </p:spPr>
        <p:txBody>
          <a:bodyPr anchorCtr="0" anchor="t" bIns="126325" lIns="126325" spcFirstLastPara="1" rIns="126325" wrap="square" tIns="126325">
            <a:noAutofit/>
          </a:bodyPr>
          <a:lstStyle/>
          <a:p>
            <a:pPr indent="0" lvl="0" marL="95250" rtl="0" algn="just">
              <a:lnSpc>
                <a:spcPct val="115000"/>
              </a:lnSpc>
              <a:spcBef>
                <a:spcPts val="0"/>
              </a:spcBef>
              <a:spcAft>
                <a:spcPts val="800"/>
              </a:spcAft>
              <a:buSzPts val="2100"/>
              <a:buNone/>
            </a:pPr>
            <a:r>
              <a:rPr b="1" lang="ro-RO" sz="2400">
                <a:latin typeface="Arial"/>
                <a:ea typeface="Arial"/>
                <a:cs typeface="Arial"/>
                <a:sym typeface="Arial"/>
              </a:rPr>
              <a:t>1. La guida "Insegnami ad aiutare – Apri le porte virtuali".</a:t>
            </a:r>
            <a:br>
              <a:rPr b="1" lang="ro-RO" sz="2400">
                <a:latin typeface="Arial"/>
                <a:ea typeface="Arial"/>
                <a:cs typeface="Arial"/>
                <a:sym typeface="Arial"/>
              </a:rPr>
            </a:br>
            <a:r>
              <a:rPr lang="ro-RO" sz="2400">
                <a:latin typeface="Arial"/>
                <a:ea typeface="Arial"/>
                <a:cs typeface="Arial"/>
                <a:sym typeface="Arial"/>
              </a:rPr>
              <a:t>La guida è stata realizzata per supportare gli assistenti sociali nella progettazione e nello sviluppo di corsi online per persone con disabilità. Ha fornito un approccio strutturato alla creazione di corsi efficaci e accessibili.</a:t>
            </a:r>
            <a:br>
              <a:rPr b="1" lang="ro-RO" sz="2400">
                <a:latin typeface="Arial"/>
                <a:ea typeface="Arial"/>
                <a:cs typeface="Arial"/>
                <a:sym typeface="Arial"/>
              </a:rPr>
            </a:br>
            <a:r>
              <a:rPr b="1" lang="ro-RO" sz="2400">
                <a:latin typeface="Arial"/>
                <a:ea typeface="Arial"/>
                <a:cs typeface="Arial"/>
                <a:sym typeface="Arial"/>
              </a:rPr>
              <a:t>Il contenuto della guida includeva:</a:t>
            </a:r>
            <a:br>
              <a:rPr b="1" lang="ro-RO" sz="2400">
                <a:latin typeface="Arial"/>
                <a:ea typeface="Arial"/>
                <a:cs typeface="Arial"/>
                <a:sym typeface="Arial"/>
              </a:rPr>
            </a:br>
            <a:r>
              <a:rPr lang="ro-RO" sz="2400">
                <a:latin typeface="Arial"/>
                <a:ea typeface="Arial"/>
                <a:cs typeface="Arial"/>
                <a:sym typeface="Arial"/>
              </a:rPr>
              <a:t>Modulo 1 Formulazione dello scopo del corso per i corsi online per persone con disabilità </a:t>
            </a:r>
            <a:br>
              <a:rPr lang="ro-RO" sz="2400">
                <a:latin typeface="Arial"/>
                <a:ea typeface="Arial"/>
                <a:cs typeface="Arial"/>
                <a:sym typeface="Arial"/>
              </a:rPr>
            </a:br>
            <a:r>
              <a:rPr lang="ro-RO" sz="2400">
                <a:latin typeface="Arial"/>
                <a:ea typeface="Arial"/>
                <a:cs typeface="Arial"/>
                <a:sym typeface="Arial"/>
              </a:rPr>
              <a:t>Modulo 2 Enunciazione degli obiettivi realizzabili per i Corsi Online per Persone con Disabilità</a:t>
            </a:r>
            <a:endParaRPr sz="2000"/>
          </a:p>
        </p:txBody>
      </p:sp>
      <p:sp>
        <p:nvSpPr>
          <p:cNvPr id="145" name="Google Shape;145;p89"/>
          <p:cNvSpPr txBox="1"/>
          <p:nvPr>
            <p:ph type="title"/>
          </p:nvPr>
        </p:nvSpPr>
        <p:spPr>
          <a:xfrm>
            <a:off x="1575880" y="464943"/>
            <a:ext cx="9735011" cy="763500"/>
          </a:xfrm>
          <a:prstGeom prst="rect">
            <a:avLst/>
          </a:prstGeom>
          <a:noFill/>
          <a:ln>
            <a:noFill/>
          </a:ln>
        </p:spPr>
        <p:txBody>
          <a:bodyPr anchorCtr="0" anchor="t" bIns="94750" lIns="94750" spcFirstLastPara="1" rIns="94750" wrap="square" tIns="94750">
            <a:noAutofit/>
          </a:bodyPr>
          <a:lstStyle/>
          <a:p>
            <a:pPr indent="0" lvl="0" marL="0" rtl="0" algn="ctr">
              <a:lnSpc>
                <a:spcPct val="100000"/>
              </a:lnSpc>
              <a:spcBef>
                <a:spcPts val="0"/>
              </a:spcBef>
              <a:spcAft>
                <a:spcPts val="0"/>
              </a:spcAft>
              <a:buSzPts val="3600"/>
              <a:buNone/>
            </a:pPr>
            <a:r>
              <a:rPr b="1" lang="ro-RO" sz="2800">
                <a:latin typeface="Arial"/>
                <a:ea typeface="Arial"/>
                <a:cs typeface="Arial"/>
                <a:sym typeface="Arial"/>
              </a:rPr>
              <a:t>Risultati del progetto</a:t>
            </a:r>
            <a:endParaRPr sz="2800">
              <a:latin typeface="Arial"/>
              <a:ea typeface="Arial"/>
              <a:cs typeface="Arial"/>
              <a:sym typeface="Arial"/>
            </a:endParaRPr>
          </a:p>
        </p:txBody>
      </p:sp>
      <p:pic>
        <p:nvPicPr>
          <p:cNvPr descr="A group of colorful paper people&#10;&#10;Description automatically generated" id="146" name="Google Shape;146;p89"/>
          <p:cNvPicPr preferRelativeResize="0"/>
          <p:nvPr/>
        </p:nvPicPr>
        <p:blipFill rotWithShape="1">
          <a:blip r:embed="rId3">
            <a:alphaModFix/>
          </a:blip>
          <a:srcRect b="0" l="0" r="0" t="0"/>
          <a:stretch/>
        </p:blipFill>
        <p:spPr>
          <a:xfrm>
            <a:off x="10267282" y="72743"/>
            <a:ext cx="1282700" cy="11557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90"/>
          <p:cNvSpPr txBox="1"/>
          <p:nvPr>
            <p:ph idx="1" type="body"/>
          </p:nvPr>
        </p:nvSpPr>
        <p:spPr>
          <a:xfrm>
            <a:off x="1128408" y="1228443"/>
            <a:ext cx="10103591" cy="4861071"/>
          </a:xfrm>
          <a:prstGeom prst="rect">
            <a:avLst/>
          </a:prstGeom>
          <a:noFill/>
          <a:ln>
            <a:noFill/>
          </a:ln>
        </p:spPr>
        <p:txBody>
          <a:bodyPr anchorCtr="0" anchor="t" bIns="126325" lIns="126325" spcFirstLastPara="1" rIns="126325" wrap="square" tIns="126325">
            <a:noAutofit/>
          </a:bodyPr>
          <a:lstStyle/>
          <a:p>
            <a:pPr indent="0" lvl="0" marL="95250" rtl="0" algn="l">
              <a:lnSpc>
                <a:spcPct val="115000"/>
              </a:lnSpc>
              <a:spcBef>
                <a:spcPts val="0"/>
              </a:spcBef>
              <a:spcAft>
                <a:spcPts val="800"/>
              </a:spcAft>
              <a:buSzPts val="2100"/>
              <a:buNone/>
            </a:pPr>
            <a:r>
              <a:rPr lang="ro-RO" sz="2400">
                <a:latin typeface="Arial"/>
                <a:ea typeface="Arial"/>
                <a:cs typeface="Arial"/>
                <a:sym typeface="Arial"/>
              </a:rPr>
              <a:t>Modulo 3 Definizione delle tematiche da affrontare per i corsi online per persone con disabilità </a:t>
            </a:r>
            <a:br>
              <a:rPr lang="ro-RO" sz="2400">
                <a:latin typeface="Arial"/>
                <a:ea typeface="Arial"/>
                <a:cs typeface="Arial"/>
                <a:sym typeface="Arial"/>
              </a:rPr>
            </a:br>
            <a:r>
              <a:rPr lang="ro-RO" sz="2400">
                <a:latin typeface="Arial"/>
                <a:ea typeface="Arial"/>
                <a:cs typeface="Arial"/>
                <a:sym typeface="Arial"/>
              </a:rPr>
              <a:t>Modulo 4 Identificazione delle modalità didattiche per i corsi online per persone con disabilità </a:t>
            </a:r>
            <a:br>
              <a:rPr lang="ro-RO" sz="2400">
                <a:latin typeface="Arial"/>
                <a:ea typeface="Arial"/>
                <a:cs typeface="Arial"/>
                <a:sym typeface="Arial"/>
              </a:rPr>
            </a:br>
            <a:r>
              <a:rPr lang="ro-RO" sz="2400">
                <a:latin typeface="Arial"/>
                <a:ea typeface="Arial"/>
                <a:cs typeface="Arial"/>
                <a:sym typeface="Arial"/>
              </a:rPr>
              <a:t>Modulo 5 Determinazione dei mezzi con cui è possibile raggiungere gli obiettivi dei corsi online per persone con disabilità </a:t>
            </a:r>
            <a:br>
              <a:rPr lang="ro-RO" sz="2400">
                <a:latin typeface="Arial"/>
                <a:ea typeface="Arial"/>
                <a:cs typeface="Arial"/>
                <a:sym typeface="Arial"/>
              </a:rPr>
            </a:br>
            <a:r>
              <a:rPr lang="ro-RO" sz="2400">
                <a:latin typeface="Arial"/>
                <a:ea typeface="Arial"/>
                <a:cs typeface="Arial"/>
                <a:sym typeface="Arial"/>
              </a:rPr>
              <a:t>Modulo 6 Presentazione accompagnata da mezzi tecnici, conversazione, esercizio, dimostrazione per corsi online per persone con disabilità</a:t>
            </a:r>
            <a:endParaRPr sz="2000"/>
          </a:p>
        </p:txBody>
      </p:sp>
      <p:sp>
        <p:nvSpPr>
          <p:cNvPr id="152" name="Google Shape;152;p90"/>
          <p:cNvSpPr txBox="1"/>
          <p:nvPr>
            <p:ph type="title"/>
          </p:nvPr>
        </p:nvSpPr>
        <p:spPr>
          <a:xfrm>
            <a:off x="1575880" y="464943"/>
            <a:ext cx="9735011" cy="763500"/>
          </a:xfrm>
          <a:prstGeom prst="rect">
            <a:avLst/>
          </a:prstGeom>
          <a:noFill/>
          <a:ln>
            <a:noFill/>
          </a:ln>
        </p:spPr>
        <p:txBody>
          <a:bodyPr anchorCtr="0" anchor="t" bIns="94750" lIns="94750" spcFirstLastPara="1" rIns="94750" wrap="square" tIns="94750">
            <a:noAutofit/>
          </a:bodyPr>
          <a:lstStyle/>
          <a:p>
            <a:pPr indent="0" lvl="0" marL="0" rtl="0" algn="ctr">
              <a:lnSpc>
                <a:spcPct val="100000"/>
              </a:lnSpc>
              <a:spcBef>
                <a:spcPts val="0"/>
              </a:spcBef>
              <a:spcAft>
                <a:spcPts val="0"/>
              </a:spcAft>
              <a:buSzPts val="3600"/>
              <a:buNone/>
            </a:pPr>
            <a:r>
              <a:rPr b="1" lang="ro-RO" sz="2800">
                <a:latin typeface="Arial"/>
                <a:ea typeface="Arial"/>
                <a:cs typeface="Arial"/>
                <a:sym typeface="Arial"/>
              </a:rPr>
              <a:t>Risultati del progetto</a:t>
            </a:r>
            <a:endParaRPr sz="2800">
              <a:latin typeface="Arial"/>
              <a:ea typeface="Arial"/>
              <a:cs typeface="Arial"/>
              <a:sym typeface="Arial"/>
            </a:endParaRPr>
          </a:p>
        </p:txBody>
      </p:sp>
      <p:pic>
        <p:nvPicPr>
          <p:cNvPr descr="A group of colorful paper people&#10;&#10;Description automatically generated" id="153" name="Google Shape;153;p90"/>
          <p:cNvPicPr preferRelativeResize="0"/>
          <p:nvPr/>
        </p:nvPicPr>
        <p:blipFill rotWithShape="1">
          <a:blip r:embed="rId3">
            <a:alphaModFix/>
          </a:blip>
          <a:srcRect b="0" l="0" r="0" t="0"/>
          <a:stretch/>
        </p:blipFill>
        <p:spPr>
          <a:xfrm>
            <a:off x="487058" y="5237357"/>
            <a:ext cx="1282700" cy="11557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2023-07-21T07:45:00Z</dcterms:created>
  <dc:creator>Dr. Leli P</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3A4382CC3D8440839929177018F25861_12</vt:lpwstr>
  </property>
  <property fmtid="{D5CDD505-2E9C-101B-9397-08002B2CF9AE}" pid="3" name="KSOProductBuildVer">
    <vt:lpwstr>1033-12.2.0.16909</vt:lpwstr>
  </property>
</Properties>
</file>